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7"/>
  </p:notesMasterIdLst>
  <p:sldIdLst>
    <p:sldId id="273" r:id="rId3"/>
    <p:sldId id="378" r:id="rId4"/>
    <p:sldId id="328" r:id="rId5"/>
    <p:sldId id="416" r:id="rId6"/>
    <p:sldId id="358" r:id="rId7"/>
    <p:sldId id="293" r:id="rId8"/>
    <p:sldId id="332" r:id="rId9"/>
    <p:sldId id="295" r:id="rId10"/>
    <p:sldId id="297" r:id="rId11"/>
    <p:sldId id="382" r:id="rId12"/>
    <p:sldId id="351" r:id="rId13"/>
    <p:sldId id="300" r:id="rId14"/>
    <p:sldId id="363" r:id="rId15"/>
    <p:sldId id="333" r:id="rId16"/>
    <p:sldId id="368" r:id="rId17"/>
    <p:sldId id="354" r:id="rId18"/>
    <p:sldId id="364" r:id="rId19"/>
    <p:sldId id="306" r:id="rId20"/>
    <p:sldId id="325" r:id="rId21"/>
    <p:sldId id="373" r:id="rId22"/>
    <p:sldId id="376" r:id="rId23"/>
    <p:sldId id="298" r:id="rId24"/>
    <p:sldId id="365" r:id="rId25"/>
    <p:sldId id="413" r:id="rId26"/>
    <p:sldId id="375" r:id="rId27"/>
    <p:sldId id="314" r:id="rId28"/>
    <p:sldId id="334" r:id="rId29"/>
    <p:sldId id="335" r:id="rId30"/>
    <p:sldId id="338" r:id="rId31"/>
    <p:sldId id="366" r:id="rId32"/>
    <p:sldId id="421" r:id="rId33"/>
    <p:sldId id="384" r:id="rId34"/>
    <p:sldId id="387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24BCF0"/>
            </a:solidFill>
            <a:ln w="127"/>
          </c:spPr>
          <c:dPt>
            <c:idx val="0"/>
            <c:bubble3D val="0"/>
            <c:spPr>
              <a:solidFill>
                <a:srgbClr val="24BCF0">
                  <a:alpha val="75000"/>
                </a:srgbClr>
              </a:solidFill>
              <a:ln w="127"/>
            </c:spPr>
            <c:extLst>
              <c:ext xmlns:c16="http://schemas.microsoft.com/office/drawing/2014/chart" uri="{C3380CC4-5D6E-409C-BE32-E72D297353CC}">
                <c16:uniqueId val="{00000001-4BA8-46A2-9C85-621776A7B28C}"/>
              </c:ext>
            </c:extLst>
          </c:dPt>
          <c:dPt>
            <c:idx val="1"/>
            <c:bubble3D val="0"/>
            <c:spPr>
              <a:solidFill>
                <a:srgbClr val="24BCF0">
                  <a:alpha val="25000"/>
                </a:srgbClr>
              </a:solidFill>
              <a:ln w="127"/>
            </c:spPr>
            <c:extLst>
              <c:ext xmlns:c16="http://schemas.microsoft.com/office/drawing/2014/chart" uri="{C3380CC4-5D6E-409C-BE32-E72D297353CC}">
                <c16:uniqueId val="{00000003-4BA8-46A2-9C85-621776A7B28C}"/>
              </c:ext>
            </c:extLst>
          </c:dPt>
          <c:dPt>
            <c:idx val="2"/>
            <c:bubble3D val="0"/>
            <c:spPr>
              <a:solidFill>
                <a:srgbClr val="24BCF0">
                  <a:alpha val="50000"/>
                </a:srgbClr>
              </a:solidFill>
              <a:ln w="127"/>
            </c:spPr>
            <c:extLst>
              <c:ext xmlns:c16="http://schemas.microsoft.com/office/drawing/2014/chart" uri="{C3380CC4-5D6E-409C-BE32-E72D297353CC}">
                <c16:uniqueId val="{00000005-4BA8-46A2-9C85-621776A7B28C}"/>
              </c:ext>
            </c:extLst>
          </c:dPt>
          <c:dLbls>
            <c:dLbl>
              <c:idx val="0"/>
              <c:layout>
                <c:manualLayout>
                  <c:x val="-0.15319867805121401"/>
                  <c:y val="0.2076725428364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8-46A2-9C85-621776A7B28C}"/>
                </c:ext>
              </c:extLst>
            </c:dLbl>
            <c:dLbl>
              <c:idx val="1"/>
              <c:layout>
                <c:manualLayout>
                  <c:x val="-0.18447521241821799"/>
                  <c:y val="-0.262354398707381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8-46A2-9C85-621776A7B28C}"/>
                </c:ext>
              </c:extLst>
            </c:dLbl>
            <c:dLbl>
              <c:idx val="2"/>
              <c:layout>
                <c:manualLayout>
                  <c:x val="0.20335131280476801"/>
                  <c:y val="-0.124723340940543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A8-46A2-9C85-621776A7B28C}"/>
                </c:ext>
              </c:extLst>
            </c:dLbl>
            <c:dLbl>
              <c:idx val="3"/>
              <c:layout>
                <c:manualLayout>
                  <c:x val="0.183987184134114"/>
                  <c:y val="0.217769261785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A8-46A2-9C85-621776A7B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Energy Efficiency</c:v>
                </c:pt>
                <c:pt idx="1">
                  <c:v>Offshore Renewables</c:v>
                </c:pt>
                <c:pt idx="2">
                  <c:v>Onshore Renewables</c:v>
                </c:pt>
                <c:pt idx="3">
                  <c:v>Waste and Bioenergy</c:v>
                </c:pt>
              </c:strCache>
            </c:strRef>
          </c:cat>
          <c:val>
            <c:numRef>
              <c:f>Sheet1!$B$1:$B$4</c:f>
              <c:numCache>
                <c:formatCode>#,##0.00</c:formatCode>
                <c:ptCount val="4"/>
                <c:pt idx="0" formatCode="General">
                  <c:v>1180.24</c:v>
                </c:pt>
                <c:pt idx="1">
                  <c:v>1984.97</c:v>
                </c:pt>
                <c:pt idx="2" formatCode="General">
                  <c:v>1040.53</c:v>
                </c:pt>
                <c:pt idx="3" formatCode="General">
                  <c:v>1247.32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A8-46A2-9C85-621776A7B28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to Consumer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4.28</c:v>
                </c:pt>
                <c:pt idx="1">
                  <c:v>3.62</c:v>
                </c:pt>
                <c:pt idx="2">
                  <c:v>4.3600000000000003</c:v>
                </c:pt>
                <c:pt idx="3">
                  <c:v>4.5199999999999996</c:v>
                </c:pt>
                <c:pt idx="4">
                  <c:v>4.24</c:v>
                </c:pt>
                <c:pt idx="5">
                  <c:v>3.88</c:v>
                </c:pt>
                <c:pt idx="6">
                  <c:v>3.39</c:v>
                </c:pt>
                <c:pt idx="7">
                  <c:v>3.67</c:v>
                </c:pt>
                <c:pt idx="8">
                  <c:v>3.1</c:v>
                </c:pt>
                <c:pt idx="9">
                  <c:v>2.98</c:v>
                </c:pt>
                <c:pt idx="10">
                  <c:v>3.07</c:v>
                </c:pt>
                <c:pt idx="11">
                  <c:v>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8-4979-BD1A-F5B348591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Subsidy</c:v>
                </c:pt>
              </c:strCache>
            </c:strRef>
          </c:tx>
          <c:spPr>
            <a:solidFill>
              <a:srgbClr val="4B7B27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4.33</c:v>
                </c:pt>
                <c:pt idx="1">
                  <c:v>4.5199999999999996</c:v>
                </c:pt>
                <c:pt idx="2">
                  <c:v>4.34</c:v>
                </c:pt>
                <c:pt idx="3">
                  <c:v>4.1900000000000004</c:v>
                </c:pt>
                <c:pt idx="4">
                  <c:v>3.95</c:v>
                </c:pt>
                <c:pt idx="5">
                  <c:v>3.7</c:v>
                </c:pt>
                <c:pt idx="6">
                  <c:v>2.88</c:v>
                </c:pt>
                <c:pt idx="7">
                  <c:v>1.68</c:v>
                </c:pt>
                <c:pt idx="8">
                  <c:v>1.62</c:v>
                </c:pt>
                <c:pt idx="9">
                  <c:v>1.25</c:v>
                </c:pt>
                <c:pt idx="10">
                  <c:v>0.96</c:v>
                </c:pt>
                <c:pt idx="1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8-4979-BD1A-F5B348591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8720640"/>
        <c:axId val="468722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Installed Capacity</c:v>
                </c:pt>
              </c:strCache>
            </c:strRef>
          </c:tx>
          <c:spPr>
            <a:ln w="47625" cap="rnd">
              <a:solidFill>
                <a:srgbClr val="4B7B27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Sheet1!$D$2:$D$13</c:f>
              <c:numCache>
                <c:formatCode>#,##0</c:formatCode>
                <c:ptCount val="12"/>
                <c:pt idx="0">
                  <c:v>12.690000000000001</c:v>
                </c:pt>
                <c:pt idx="1">
                  <c:v>266.25199999999995</c:v>
                </c:pt>
                <c:pt idx="2">
                  <c:v>493</c:v>
                </c:pt>
                <c:pt idx="3">
                  <c:v>1228.8139999999999</c:v>
                </c:pt>
                <c:pt idx="4">
                  <c:v>3139.8594999999973</c:v>
                </c:pt>
                <c:pt idx="5">
                  <c:v>3354.8640000000009</c:v>
                </c:pt>
                <c:pt idx="6">
                  <c:v>3178.2310000000025</c:v>
                </c:pt>
                <c:pt idx="7">
                  <c:v>1568.15</c:v>
                </c:pt>
                <c:pt idx="8">
                  <c:v>5771</c:v>
                </c:pt>
                <c:pt idx="9">
                  <c:v>10212</c:v>
                </c:pt>
                <c:pt idx="10">
                  <c:v>34142</c:v>
                </c:pt>
                <c:pt idx="11" formatCode="General">
                  <c:v>60886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78-4979-BD1A-F5B348591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712408"/>
        <c:axId val="468712016"/>
      </c:lineChart>
      <c:catAx>
        <c:axId val="4687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22600"/>
        <c:crosses val="autoZero"/>
        <c:auto val="1"/>
        <c:lblAlgn val="ctr"/>
        <c:lblOffset val="100"/>
        <c:noMultiLvlLbl val="0"/>
      </c:catAx>
      <c:valAx>
        <c:axId val="46872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Installation Cost ($/watt)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20640"/>
        <c:crosses val="autoZero"/>
        <c:crossBetween val="between"/>
      </c:valAx>
      <c:valAx>
        <c:axId val="4687120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Installed</a:t>
                </a:r>
                <a:r>
                  <a:rPr lang="en-US" baseline="0" dirty="0"/>
                  <a:t> Capacity (kW)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12408"/>
        <c:crosses val="max"/>
        <c:crossBetween val="between"/>
      </c:valAx>
      <c:catAx>
        <c:axId val="468712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8712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Banks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D-4E4F-B3EE-F3FFE89C4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8719464"/>
        <c:axId val="4687237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Cumultive Investment</c:v>
                </c:pt>
              </c:strCache>
            </c:strRef>
          </c:tx>
          <c:spPr>
            <a:ln w="44450" cap="rnd">
              <a:solidFill>
                <a:srgbClr val="4B7B27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[$$-409]#,##0</c:formatCode>
                <c:ptCount val="5"/>
                <c:pt idx="0">
                  <c:v>14964413</c:v>
                </c:pt>
                <c:pt idx="1">
                  <c:v>125456156</c:v>
                </c:pt>
                <c:pt idx="2">
                  <c:v>302201983</c:v>
                </c:pt>
                <c:pt idx="3">
                  <c:v>663199445</c:v>
                </c:pt>
                <c:pt idx="4">
                  <c:v>1644684898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FD-4E4F-B3EE-F3FFE89C4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724560"/>
        <c:axId val="468724168"/>
      </c:lineChart>
      <c:catAx>
        <c:axId val="46871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23776"/>
        <c:crosses val="autoZero"/>
        <c:auto val="1"/>
        <c:lblAlgn val="ctr"/>
        <c:lblOffset val="100"/>
        <c:noMultiLvlLbl val="0"/>
      </c:catAx>
      <c:valAx>
        <c:axId val="468723776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19464"/>
        <c:crosses val="autoZero"/>
        <c:crossBetween val="between"/>
      </c:valAx>
      <c:valAx>
        <c:axId val="468724168"/>
        <c:scaling>
          <c:orientation val="minMax"/>
        </c:scaling>
        <c:delete val="0"/>
        <c:axPos val="r"/>
        <c:numFmt formatCode="[$$-409]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24560"/>
        <c:crosses val="max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91930108100757246"/>
                <c:y val="0.4136203422435152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b" anchorCtr="0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46872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8724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81F29-F10A-4B9A-9346-FBCDA0DF936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344AC9D-00AF-4412-954A-D817AB94038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Thought Leadership</a:t>
          </a:r>
        </a:p>
      </dgm:t>
    </dgm:pt>
    <dgm:pt modelId="{FC99F36E-6301-48C2-A8BF-A2FF574274A0}" type="parTrans" cxnId="{CB4E0578-C758-4C91-8230-5A3DEEC26567}">
      <dgm:prSet/>
      <dgm:spPr/>
      <dgm:t>
        <a:bodyPr/>
        <a:lstStyle/>
        <a:p>
          <a:endParaRPr lang="en-US"/>
        </a:p>
      </dgm:t>
    </dgm:pt>
    <dgm:pt modelId="{74DD9EFA-07FE-4491-9476-E61659740120}" type="sibTrans" cxnId="{CB4E0578-C758-4C91-8230-5A3DEEC26567}">
      <dgm:prSet/>
      <dgm:spPr/>
      <dgm:t>
        <a:bodyPr/>
        <a:lstStyle/>
        <a:p>
          <a:endParaRPr lang="en-US"/>
        </a:p>
      </dgm:t>
    </dgm:pt>
    <dgm:pt modelId="{F5CB1E37-23E4-4F03-960C-5C0062FA34F4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Advocacy</a:t>
          </a:r>
        </a:p>
      </dgm:t>
    </dgm:pt>
    <dgm:pt modelId="{396F92B9-3151-4CDF-ADFD-E2EB59131EC6}" type="parTrans" cxnId="{C60FDD78-953E-40C9-8DB5-15C7573FB79C}">
      <dgm:prSet/>
      <dgm:spPr/>
      <dgm:t>
        <a:bodyPr/>
        <a:lstStyle/>
        <a:p>
          <a:endParaRPr lang="en-US"/>
        </a:p>
      </dgm:t>
    </dgm:pt>
    <dgm:pt modelId="{4CE0ECFC-03BB-48BA-9CB6-664E2F12F249}" type="sibTrans" cxnId="{C60FDD78-953E-40C9-8DB5-15C7573FB79C}">
      <dgm:prSet/>
      <dgm:spPr/>
      <dgm:t>
        <a:bodyPr/>
        <a:lstStyle/>
        <a:p>
          <a:endParaRPr lang="en-US"/>
        </a:p>
      </dgm:t>
    </dgm:pt>
    <dgm:pt modelId="{481DC65C-58E2-4CC4-A3AC-EBB9F1BD6E6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Consulting</a:t>
          </a:r>
        </a:p>
      </dgm:t>
    </dgm:pt>
    <dgm:pt modelId="{BEB7401B-B38A-4905-9417-A60D8A07F4D5}" type="parTrans" cxnId="{9F9FDE10-9497-4CB1-85F2-CDCD35B81CD1}">
      <dgm:prSet/>
      <dgm:spPr/>
      <dgm:t>
        <a:bodyPr/>
        <a:lstStyle/>
        <a:p>
          <a:endParaRPr lang="en-US"/>
        </a:p>
      </dgm:t>
    </dgm:pt>
    <dgm:pt modelId="{E5BD2E17-85ED-46F6-A9AD-0CBA4DE2EF28}" type="sibTrans" cxnId="{9F9FDE10-9497-4CB1-85F2-CDCD35B81CD1}">
      <dgm:prSet/>
      <dgm:spPr/>
      <dgm:t>
        <a:bodyPr/>
        <a:lstStyle/>
        <a:p>
          <a:endParaRPr lang="en-US"/>
        </a:p>
      </dgm:t>
    </dgm:pt>
    <dgm:pt modelId="{7F72F729-7BD0-4E8C-9F71-460B1979F345}" type="pres">
      <dgm:prSet presAssocID="{82881F29-F10A-4B9A-9346-FBCDA0DF936A}" presName="compositeShape" presStyleCnt="0">
        <dgm:presLayoutVars>
          <dgm:chMax val="7"/>
          <dgm:dir/>
          <dgm:resizeHandles val="exact"/>
        </dgm:presLayoutVars>
      </dgm:prSet>
      <dgm:spPr/>
    </dgm:pt>
    <dgm:pt modelId="{F94616D8-7812-426B-A357-83785209DE78}" type="pres">
      <dgm:prSet presAssocID="{82881F29-F10A-4B9A-9346-FBCDA0DF936A}" presName="wedge1" presStyleLbl="node1" presStyleIdx="0" presStyleCnt="3"/>
      <dgm:spPr/>
    </dgm:pt>
    <dgm:pt modelId="{C337D94C-3D9B-440D-90E8-44180BCCF4F4}" type="pres">
      <dgm:prSet presAssocID="{82881F29-F10A-4B9A-9346-FBCDA0DF936A}" presName="dummy1a" presStyleCnt="0"/>
      <dgm:spPr/>
    </dgm:pt>
    <dgm:pt modelId="{EC899627-4FFF-43C7-B2C3-90ACC95C2E80}" type="pres">
      <dgm:prSet presAssocID="{82881F29-F10A-4B9A-9346-FBCDA0DF936A}" presName="dummy1b" presStyleCnt="0"/>
      <dgm:spPr/>
    </dgm:pt>
    <dgm:pt modelId="{BC9258FA-EE51-4204-87A7-32B61EE75FEF}" type="pres">
      <dgm:prSet presAssocID="{82881F29-F10A-4B9A-9346-FBCDA0DF936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09DA1C-4902-4353-BA0E-789F24BCD9B5}" type="pres">
      <dgm:prSet presAssocID="{82881F29-F10A-4B9A-9346-FBCDA0DF936A}" presName="wedge2" presStyleLbl="node1" presStyleIdx="1" presStyleCnt="3"/>
      <dgm:spPr/>
    </dgm:pt>
    <dgm:pt modelId="{86DD2C93-9EC4-4863-8868-B209C9F392A0}" type="pres">
      <dgm:prSet presAssocID="{82881F29-F10A-4B9A-9346-FBCDA0DF936A}" presName="dummy2a" presStyleCnt="0"/>
      <dgm:spPr/>
    </dgm:pt>
    <dgm:pt modelId="{0909BF67-4CD4-4B63-BB42-F21A97503967}" type="pres">
      <dgm:prSet presAssocID="{82881F29-F10A-4B9A-9346-FBCDA0DF936A}" presName="dummy2b" presStyleCnt="0"/>
      <dgm:spPr/>
    </dgm:pt>
    <dgm:pt modelId="{B24DCCB4-7013-47B3-90EC-615828F319FB}" type="pres">
      <dgm:prSet presAssocID="{82881F29-F10A-4B9A-9346-FBCDA0DF936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4E63987-FDF5-48D0-A43D-63027669350D}" type="pres">
      <dgm:prSet presAssocID="{82881F29-F10A-4B9A-9346-FBCDA0DF936A}" presName="wedge3" presStyleLbl="node1" presStyleIdx="2" presStyleCnt="3"/>
      <dgm:spPr/>
    </dgm:pt>
    <dgm:pt modelId="{E040E25E-769F-4740-9BC6-702A8D97EC03}" type="pres">
      <dgm:prSet presAssocID="{82881F29-F10A-4B9A-9346-FBCDA0DF936A}" presName="dummy3a" presStyleCnt="0"/>
      <dgm:spPr/>
    </dgm:pt>
    <dgm:pt modelId="{F982E0DD-30D9-4A3F-BEBF-CD5C136E0EB1}" type="pres">
      <dgm:prSet presAssocID="{82881F29-F10A-4B9A-9346-FBCDA0DF936A}" presName="dummy3b" presStyleCnt="0"/>
      <dgm:spPr/>
    </dgm:pt>
    <dgm:pt modelId="{E4EB1C3E-706D-42EB-9CB1-7B808C9ABF18}" type="pres">
      <dgm:prSet presAssocID="{82881F29-F10A-4B9A-9346-FBCDA0DF936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FFE0EC1-55D7-4A5C-A035-BD5A281E4858}" type="pres">
      <dgm:prSet presAssocID="{74DD9EFA-07FE-4491-9476-E61659740120}" presName="arrowWedge1" presStyleLbl="fgSibTrans2D1" presStyleIdx="0" presStyleCnt="3"/>
      <dgm:spPr>
        <a:solidFill>
          <a:srgbClr val="4B7B27"/>
        </a:solidFill>
      </dgm:spPr>
    </dgm:pt>
    <dgm:pt modelId="{80694973-282E-465A-9AC2-01B7402BFD44}" type="pres">
      <dgm:prSet presAssocID="{4CE0ECFC-03BB-48BA-9CB6-664E2F12F249}" presName="arrowWedge2" presStyleLbl="fgSibTrans2D1" presStyleIdx="1" presStyleCnt="3"/>
      <dgm:spPr>
        <a:solidFill>
          <a:srgbClr val="4B7B27"/>
        </a:solidFill>
      </dgm:spPr>
    </dgm:pt>
    <dgm:pt modelId="{6D4AF48F-59E8-4423-94ED-9D59386B9D00}" type="pres">
      <dgm:prSet presAssocID="{E5BD2E17-85ED-46F6-A9AD-0CBA4DE2EF28}" presName="arrowWedge3" presStyleLbl="fgSibTrans2D1" presStyleIdx="2" presStyleCnt="3"/>
      <dgm:spPr>
        <a:solidFill>
          <a:srgbClr val="4B7B27"/>
        </a:solidFill>
      </dgm:spPr>
    </dgm:pt>
  </dgm:ptLst>
  <dgm:cxnLst>
    <dgm:cxn modelId="{9F9FDE10-9497-4CB1-85F2-CDCD35B81CD1}" srcId="{82881F29-F10A-4B9A-9346-FBCDA0DF936A}" destId="{481DC65C-58E2-4CC4-A3AC-EBB9F1BD6E63}" srcOrd="2" destOrd="0" parTransId="{BEB7401B-B38A-4905-9417-A60D8A07F4D5}" sibTransId="{E5BD2E17-85ED-46F6-A9AD-0CBA4DE2EF28}"/>
    <dgm:cxn modelId="{70C81026-3A2B-4AB6-8B12-F1F2ABA3D40C}" type="presOf" srcId="{82881F29-F10A-4B9A-9346-FBCDA0DF936A}" destId="{7F72F729-7BD0-4E8C-9F71-460B1979F345}" srcOrd="0" destOrd="0" presId="urn:microsoft.com/office/officeart/2005/8/layout/cycle8"/>
    <dgm:cxn modelId="{8AFB3768-BDAA-4502-B554-E44D749A889D}" type="presOf" srcId="{A344AC9D-00AF-4412-954A-D817AB940382}" destId="{BC9258FA-EE51-4204-87A7-32B61EE75FEF}" srcOrd="1" destOrd="0" presId="urn:microsoft.com/office/officeart/2005/8/layout/cycle8"/>
    <dgm:cxn modelId="{12A0B374-0AE6-441F-958A-1431BD176561}" type="presOf" srcId="{F5CB1E37-23E4-4F03-960C-5C0062FA34F4}" destId="{B24DCCB4-7013-47B3-90EC-615828F319FB}" srcOrd="1" destOrd="0" presId="urn:microsoft.com/office/officeart/2005/8/layout/cycle8"/>
    <dgm:cxn modelId="{CB4E0578-C758-4C91-8230-5A3DEEC26567}" srcId="{82881F29-F10A-4B9A-9346-FBCDA0DF936A}" destId="{A344AC9D-00AF-4412-954A-D817AB940382}" srcOrd="0" destOrd="0" parTransId="{FC99F36E-6301-48C2-A8BF-A2FF574274A0}" sibTransId="{74DD9EFA-07FE-4491-9476-E61659740120}"/>
    <dgm:cxn modelId="{C60FDD78-953E-40C9-8DB5-15C7573FB79C}" srcId="{82881F29-F10A-4B9A-9346-FBCDA0DF936A}" destId="{F5CB1E37-23E4-4F03-960C-5C0062FA34F4}" srcOrd="1" destOrd="0" parTransId="{396F92B9-3151-4CDF-ADFD-E2EB59131EC6}" sibTransId="{4CE0ECFC-03BB-48BA-9CB6-664E2F12F249}"/>
    <dgm:cxn modelId="{0F239A94-ECB2-4D09-BB86-134E37395F4D}" type="presOf" srcId="{481DC65C-58E2-4CC4-A3AC-EBB9F1BD6E63}" destId="{E4EB1C3E-706D-42EB-9CB1-7B808C9ABF18}" srcOrd="1" destOrd="0" presId="urn:microsoft.com/office/officeart/2005/8/layout/cycle8"/>
    <dgm:cxn modelId="{C2D463CF-D3DD-434E-A67B-859E44C2A8BF}" type="presOf" srcId="{A344AC9D-00AF-4412-954A-D817AB940382}" destId="{F94616D8-7812-426B-A357-83785209DE78}" srcOrd="0" destOrd="0" presId="urn:microsoft.com/office/officeart/2005/8/layout/cycle8"/>
    <dgm:cxn modelId="{EF654CD1-649C-499F-AE51-2738B95CD24E}" type="presOf" srcId="{F5CB1E37-23E4-4F03-960C-5C0062FA34F4}" destId="{6B09DA1C-4902-4353-BA0E-789F24BCD9B5}" srcOrd="0" destOrd="0" presId="urn:microsoft.com/office/officeart/2005/8/layout/cycle8"/>
    <dgm:cxn modelId="{8076E3DA-EF7C-4E70-8E7C-A70D1B6ECF89}" type="presOf" srcId="{481DC65C-58E2-4CC4-A3AC-EBB9F1BD6E63}" destId="{04E63987-FDF5-48D0-A43D-63027669350D}" srcOrd="0" destOrd="0" presId="urn:microsoft.com/office/officeart/2005/8/layout/cycle8"/>
    <dgm:cxn modelId="{F5FD0768-1940-42B9-A08B-4FCCA67BE307}" type="presParOf" srcId="{7F72F729-7BD0-4E8C-9F71-460B1979F345}" destId="{F94616D8-7812-426B-A357-83785209DE78}" srcOrd="0" destOrd="0" presId="urn:microsoft.com/office/officeart/2005/8/layout/cycle8"/>
    <dgm:cxn modelId="{8CD18596-9E75-4758-B421-9AE0E7276DCF}" type="presParOf" srcId="{7F72F729-7BD0-4E8C-9F71-460B1979F345}" destId="{C337D94C-3D9B-440D-90E8-44180BCCF4F4}" srcOrd="1" destOrd="0" presId="urn:microsoft.com/office/officeart/2005/8/layout/cycle8"/>
    <dgm:cxn modelId="{6BF544E7-A016-40EB-AB20-309DDDC3FBDB}" type="presParOf" srcId="{7F72F729-7BD0-4E8C-9F71-460B1979F345}" destId="{EC899627-4FFF-43C7-B2C3-90ACC95C2E80}" srcOrd="2" destOrd="0" presId="urn:microsoft.com/office/officeart/2005/8/layout/cycle8"/>
    <dgm:cxn modelId="{2AFFC99D-83CD-48D0-ABD5-25C13C7A6101}" type="presParOf" srcId="{7F72F729-7BD0-4E8C-9F71-460B1979F345}" destId="{BC9258FA-EE51-4204-87A7-32B61EE75FEF}" srcOrd="3" destOrd="0" presId="urn:microsoft.com/office/officeart/2005/8/layout/cycle8"/>
    <dgm:cxn modelId="{26EA0F2F-B7B2-42D4-B321-02734434BDCC}" type="presParOf" srcId="{7F72F729-7BD0-4E8C-9F71-460B1979F345}" destId="{6B09DA1C-4902-4353-BA0E-789F24BCD9B5}" srcOrd="4" destOrd="0" presId="urn:microsoft.com/office/officeart/2005/8/layout/cycle8"/>
    <dgm:cxn modelId="{5C152A5E-A272-4D0F-A356-229F94EDBF4D}" type="presParOf" srcId="{7F72F729-7BD0-4E8C-9F71-460B1979F345}" destId="{86DD2C93-9EC4-4863-8868-B209C9F392A0}" srcOrd="5" destOrd="0" presId="urn:microsoft.com/office/officeart/2005/8/layout/cycle8"/>
    <dgm:cxn modelId="{E1BBB5F0-07A4-422D-A251-08015BFEEA13}" type="presParOf" srcId="{7F72F729-7BD0-4E8C-9F71-460B1979F345}" destId="{0909BF67-4CD4-4B63-BB42-F21A97503967}" srcOrd="6" destOrd="0" presId="urn:microsoft.com/office/officeart/2005/8/layout/cycle8"/>
    <dgm:cxn modelId="{1E8EB305-5BA2-4FBE-BF30-360C6AEF0ACD}" type="presParOf" srcId="{7F72F729-7BD0-4E8C-9F71-460B1979F345}" destId="{B24DCCB4-7013-47B3-90EC-615828F319FB}" srcOrd="7" destOrd="0" presId="urn:microsoft.com/office/officeart/2005/8/layout/cycle8"/>
    <dgm:cxn modelId="{2B3767C2-4CAA-43BD-A228-43E275AAD7C9}" type="presParOf" srcId="{7F72F729-7BD0-4E8C-9F71-460B1979F345}" destId="{04E63987-FDF5-48D0-A43D-63027669350D}" srcOrd="8" destOrd="0" presId="urn:microsoft.com/office/officeart/2005/8/layout/cycle8"/>
    <dgm:cxn modelId="{3804E1F3-425C-4385-8B92-A18319AD5625}" type="presParOf" srcId="{7F72F729-7BD0-4E8C-9F71-460B1979F345}" destId="{E040E25E-769F-4740-9BC6-702A8D97EC03}" srcOrd="9" destOrd="0" presId="urn:microsoft.com/office/officeart/2005/8/layout/cycle8"/>
    <dgm:cxn modelId="{72CC539A-383C-4E70-9194-44A73D1EB3CE}" type="presParOf" srcId="{7F72F729-7BD0-4E8C-9F71-460B1979F345}" destId="{F982E0DD-30D9-4A3F-BEBF-CD5C136E0EB1}" srcOrd="10" destOrd="0" presId="urn:microsoft.com/office/officeart/2005/8/layout/cycle8"/>
    <dgm:cxn modelId="{4D7E9477-0F40-4EE7-8791-2555B848251A}" type="presParOf" srcId="{7F72F729-7BD0-4E8C-9F71-460B1979F345}" destId="{E4EB1C3E-706D-42EB-9CB1-7B808C9ABF18}" srcOrd="11" destOrd="0" presId="urn:microsoft.com/office/officeart/2005/8/layout/cycle8"/>
    <dgm:cxn modelId="{04B1A783-6A3E-447C-8E06-5CC6FBD5B097}" type="presParOf" srcId="{7F72F729-7BD0-4E8C-9F71-460B1979F345}" destId="{EFFE0EC1-55D7-4A5C-A035-BD5A281E4858}" srcOrd="12" destOrd="0" presId="urn:microsoft.com/office/officeart/2005/8/layout/cycle8"/>
    <dgm:cxn modelId="{4D68FBE5-19A1-4000-9B93-AFD6C140C651}" type="presParOf" srcId="{7F72F729-7BD0-4E8C-9F71-460B1979F345}" destId="{80694973-282E-465A-9AC2-01B7402BFD44}" srcOrd="13" destOrd="0" presId="urn:microsoft.com/office/officeart/2005/8/layout/cycle8"/>
    <dgm:cxn modelId="{8713A4E1-FC37-4457-B11E-9D020724985E}" type="presParOf" srcId="{7F72F729-7BD0-4E8C-9F71-460B1979F345}" destId="{6D4AF48F-59E8-4423-94ED-9D59386B9D0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8ADC7-3ED7-4C22-B728-EBCB6FC4A6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723E38-E77E-4F45-B498-9416DF361D4F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Specific Focus</a:t>
          </a:r>
        </a:p>
      </dgm:t>
    </dgm:pt>
    <dgm:pt modelId="{B5000073-6E3A-4BA5-A173-FD4F709AA401}" type="parTrans" cxnId="{78AF3E75-0E1C-47F2-823C-E738622E4620}">
      <dgm:prSet/>
      <dgm:spPr/>
      <dgm:t>
        <a:bodyPr/>
        <a:lstStyle/>
        <a:p>
          <a:endParaRPr lang="en-US"/>
        </a:p>
      </dgm:t>
    </dgm:pt>
    <dgm:pt modelId="{6485391F-CC17-482C-B96A-5FAC479E2DA2}" type="sibTrans" cxnId="{78AF3E75-0E1C-47F2-823C-E738622E4620}">
      <dgm:prSet/>
      <dgm:spPr/>
      <dgm:t>
        <a:bodyPr/>
        <a:lstStyle/>
        <a:p>
          <a:endParaRPr lang="en-US"/>
        </a:p>
      </dgm:t>
    </dgm:pt>
    <dgm:pt modelId="{F686C75B-DEB8-47CB-8DCE-62549AEC8D4A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Prime the Pump</a:t>
          </a:r>
        </a:p>
      </dgm:t>
    </dgm:pt>
    <dgm:pt modelId="{0259C1CD-AD01-4312-941D-34945138C438}" type="parTrans" cxnId="{40700EE2-F193-4F19-998A-7B227897B338}">
      <dgm:prSet/>
      <dgm:spPr/>
      <dgm:t>
        <a:bodyPr/>
        <a:lstStyle/>
        <a:p>
          <a:endParaRPr lang="en-US"/>
        </a:p>
      </dgm:t>
    </dgm:pt>
    <dgm:pt modelId="{931AE5F8-3FC7-4FCA-954C-2CE00C3BCEA6}" type="sibTrans" cxnId="{40700EE2-F193-4F19-998A-7B227897B338}">
      <dgm:prSet/>
      <dgm:spPr/>
      <dgm:t>
        <a:bodyPr/>
        <a:lstStyle/>
        <a:p>
          <a:endParaRPr lang="en-US"/>
        </a:p>
      </dgm:t>
    </dgm:pt>
    <dgm:pt modelId="{2FCDA9A8-7C8C-43CC-937B-E623BC28DA4D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Take 1</a:t>
          </a:r>
          <a:r>
            <a:rPr lang="en-US" baseline="30000" dirty="0"/>
            <a:t>st</a:t>
          </a:r>
          <a:r>
            <a:rPr lang="en-US" dirty="0"/>
            <a:t> or 2</a:t>
          </a:r>
          <a:r>
            <a:rPr lang="en-US" baseline="30000" dirty="0"/>
            <a:t>nd</a:t>
          </a:r>
          <a:r>
            <a:rPr lang="en-US" dirty="0"/>
            <a:t> Loss</a:t>
          </a:r>
        </a:p>
      </dgm:t>
    </dgm:pt>
    <dgm:pt modelId="{436F955A-4741-404C-B28C-154F2488A71C}" type="parTrans" cxnId="{AF6EAFBE-481B-4BA4-B414-A961C6EE8975}">
      <dgm:prSet/>
      <dgm:spPr/>
      <dgm:t>
        <a:bodyPr/>
        <a:lstStyle/>
        <a:p>
          <a:endParaRPr lang="en-US"/>
        </a:p>
      </dgm:t>
    </dgm:pt>
    <dgm:pt modelId="{74D79C2B-A032-4DFB-85BF-6F906E51832C}" type="sibTrans" cxnId="{AF6EAFBE-481B-4BA4-B414-A961C6EE8975}">
      <dgm:prSet/>
      <dgm:spPr/>
      <dgm:t>
        <a:bodyPr/>
        <a:lstStyle/>
        <a:p>
          <a:endParaRPr lang="en-US"/>
        </a:p>
      </dgm:t>
    </dgm:pt>
    <dgm:pt modelId="{DB5E93BC-783B-42B2-80C4-3E92E963CD9F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Carry Market-Making Costs</a:t>
          </a:r>
        </a:p>
      </dgm:t>
    </dgm:pt>
    <dgm:pt modelId="{FF6A149A-2A5D-4AF7-B186-BBEE038EAFBB}" type="parTrans" cxnId="{1F57F838-2FAC-48D0-9348-5B28A5AFCB92}">
      <dgm:prSet/>
      <dgm:spPr/>
      <dgm:t>
        <a:bodyPr/>
        <a:lstStyle/>
        <a:p>
          <a:endParaRPr lang="en-US"/>
        </a:p>
      </dgm:t>
    </dgm:pt>
    <dgm:pt modelId="{211EB2CA-6A46-44FA-855B-329C310B0C06}" type="sibTrans" cxnId="{1F57F838-2FAC-48D0-9348-5B28A5AFCB92}">
      <dgm:prSet/>
      <dgm:spPr/>
      <dgm:t>
        <a:bodyPr/>
        <a:lstStyle/>
        <a:p>
          <a:endParaRPr lang="en-US"/>
        </a:p>
      </dgm:t>
    </dgm:pt>
    <dgm:pt modelId="{DA0A412F-43D9-47FA-B054-F93665E0C2EA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Convene &amp; Organize</a:t>
          </a:r>
        </a:p>
      </dgm:t>
    </dgm:pt>
    <dgm:pt modelId="{945FD26E-7423-4B3C-80D4-E84D6B33C066}" type="parTrans" cxnId="{13FB4BE0-848B-4C9F-B555-80717F6514EA}">
      <dgm:prSet/>
      <dgm:spPr/>
      <dgm:t>
        <a:bodyPr/>
        <a:lstStyle/>
        <a:p>
          <a:endParaRPr lang="en-US"/>
        </a:p>
      </dgm:t>
    </dgm:pt>
    <dgm:pt modelId="{2029217C-A392-4795-94DD-74B52DC0B7B9}" type="sibTrans" cxnId="{13FB4BE0-848B-4C9F-B555-80717F6514EA}">
      <dgm:prSet/>
      <dgm:spPr/>
      <dgm:t>
        <a:bodyPr/>
        <a:lstStyle/>
        <a:p>
          <a:endParaRPr lang="en-US"/>
        </a:p>
      </dgm:t>
    </dgm:pt>
    <dgm:pt modelId="{FFCEF705-1AB9-42E7-95FF-56BA0B7E2DFE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Local Capital Formation</a:t>
          </a:r>
        </a:p>
      </dgm:t>
    </dgm:pt>
    <dgm:pt modelId="{80D77FA5-1142-4C5E-B96A-20F8AFD70B2E}" type="parTrans" cxnId="{50CB7720-F1ED-4EBC-90E6-33BE5A07500F}">
      <dgm:prSet/>
      <dgm:spPr/>
      <dgm:t>
        <a:bodyPr/>
        <a:lstStyle/>
        <a:p>
          <a:endParaRPr lang="en-US"/>
        </a:p>
      </dgm:t>
    </dgm:pt>
    <dgm:pt modelId="{B98C66B9-EE73-4C05-9784-74B1F667AFB1}" type="sibTrans" cxnId="{50CB7720-F1ED-4EBC-90E6-33BE5A07500F}">
      <dgm:prSet/>
      <dgm:spPr/>
      <dgm:t>
        <a:bodyPr/>
        <a:lstStyle/>
        <a:p>
          <a:endParaRPr lang="en-US"/>
        </a:p>
      </dgm:t>
    </dgm:pt>
    <dgm:pt modelId="{A1F76D60-25DA-41A6-B865-30013F2FC150}" type="pres">
      <dgm:prSet presAssocID="{EFE8ADC7-3ED7-4C22-B728-EBCB6FC4A661}" presName="diagram" presStyleCnt="0">
        <dgm:presLayoutVars>
          <dgm:dir/>
          <dgm:resizeHandles val="exact"/>
        </dgm:presLayoutVars>
      </dgm:prSet>
      <dgm:spPr/>
    </dgm:pt>
    <dgm:pt modelId="{950A8346-E707-4E24-AB69-0A6520457048}" type="pres">
      <dgm:prSet presAssocID="{AE723E38-E77E-4F45-B498-9416DF361D4F}" presName="node" presStyleLbl="node1" presStyleIdx="0" presStyleCnt="6">
        <dgm:presLayoutVars>
          <dgm:bulletEnabled val="1"/>
        </dgm:presLayoutVars>
      </dgm:prSet>
      <dgm:spPr/>
    </dgm:pt>
    <dgm:pt modelId="{7CC31CFF-A1A9-47D5-B65E-CBB5717C94CC}" type="pres">
      <dgm:prSet presAssocID="{6485391F-CC17-482C-B96A-5FAC479E2DA2}" presName="sibTrans" presStyleCnt="0"/>
      <dgm:spPr/>
    </dgm:pt>
    <dgm:pt modelId="{37ED4897-B52F-49A4-A440-79658FB8C44C}" type="pres">
      <dgm:prSet presAssocID="{FFCEF705-1AB9-42E7-95FF-56BA0B7E2DFE}" presName="node" presStyleLbl="node1" presStyleIdx="1" presStyleCnt="6">
        <dgm:presLayoutVars>
          <dgm:bulletEnabled val="1"/>
        </dgm:presLayoutVars>
      </dgm:prSet>
      <dgm:spPr/>
    </dgm:pt>
    <dgm:pt modelId="{82E8EC99-A1C7-4C9A-94D1-AF06010DC8D2}" type="pres">
      <dgm:prSet presAssocID="{B98C66B9-EE73-4C05-9784-74B1F667AFB1}" presName="sibTrans" presStyleCnt="0"/>
      <dgm:spPr/>
    </dgm:pt>
    <dgm:pt modelId="{447CE94E-029D-4999-BB4E-E5827EBA9EC7}" type="pres">
      <dgm:prSet presAssocID="{F686C75B-DEB8-47CB-8DCE-62549AEC8D4A}" presName="node" presStyleLbl="node1" presStyleIdx="2" presStyleCnt="6">
        <dgm:presLayoutVars>
          <dgm:bulletEnabled val="1"/>
        </dgm:presLayoutVars>
      </dgm:prSet>
      <dgm:spPr/>
    </dgm:pt>
    <dgm:pt modelId="{2FC376A5-6E2F-46C6-BE58-3B527285F355}" type="pres">
      <dgm:prSet presAssocID="{931AE5F8-3FC7-4FCA-954C-2CE00C3BCEA6}" presName="sibTrans" presStyleCnt="0"/>
      <dgm:spPr/>
    </dgm:pt>
    <dgm:pt modelId="{A1E82F2C-505E-4863-8255-3D06F78F9FB7}" type="pres">
      <dgm:prSet presAssocID="{2FCDA9A8-7C8C-43CC-937B-E623BC28DA4D}" presName="node" presStyleLbl="node1" presStyleIdx="3" presStyleCnt="6">
        <dgm:presLayoutVars>
          <dgm:bulletEnabled val="1"/>
        </dgm:presLayoutVars>
      </dgm:prSet>
      <dgm:spPr/>
    </dgm:pt>
    <dgm:pt modelId="{56AA96D6-D5D6-456F-9A10-BC3277A8D9DC}" type="pres">
      <dgm:prSet presAssocID="{74D79C2B-A032-4DFB-85BF-6F906E51832C}" presName="sibTrans" presStyleCnt="0"/>
      <dgm:spPr/>
    </dgm:pt>
    <dgm:pt modelId="{F4EBB30D-F992-4202-ACAF-59711F9B59F5}" type="pres">
      <dgm:prSet presAssocID="{DB5E93BC-783B-42B2-80C4-3E92E963CD9F}" presName="node" presStyleLbl="node1" presStyleIdx="4" presStyleCnt="6">
        <dgm:presLayoutVars>
          <dgm:bulletEnabled val="1"/>
        </dgm:presLayoutVars>
      </dgm:prSet>
      <dgm:spPr/>
    </dgm:pt>
    <dgm:pt modelId="{F3CE95A8-28DD-4326-85FA-E67453D2B368}" type="pres">
      <dgm:prSet presAssocID="{211EB2CA-6A46-44FA-855B-329C310B0C06}" presName="sibTrans" presStyleCnt="0"/>
      <dgm:spPr/>
    </dgm:pt>
    <dgm:pt modelId="{B8A566DD-CDD8-406C-A3DB-E986977972D5}" type="pres">
      <dgm:prSet presAssocID="{DA0A412F-43D9-47FA-B054-F93665E0C2EA}" presName="node" presStyleLbl="node1" presStyleIdx="5" presStyleCnt="6">
        <dgm:presLayoutVars>
          <dgm:bulletEnabled val="1"/>
        </dgm:presLayoutVars>
      </dgm:prSet>
      <dgm:spPr/>
    </dgm:pt>
  </dgm:ptLst>
  <dgm:cxnLst>
    <dgm:cxn modelId="{50CB7720-F1ED-4EBC-90E6-33BE5A07500F}" srcId="{EFE8ADC7-3ED7-4C22-B728-EBCB6FC4A661}" destId="{FFCEF705-1AB9-42E7-95FF-56BA0B7E2DFE}" srcOrd="1" destOrd="0" parTransId="{80D77FA5-1142-4C5E-B96A-20F8AFD70B2E}" sibTransId="{B98C66B9-EE73-4C05-9784-74B1F667AFB1}"/>
    <dgm:cxn modelId="{9941F928-E6E5-47B0-95FB-7E73DC1CE36D}" type="presOf" srcId="{EFE8ADC7-3ED7-4C22-B728-EBCB6FC4A661}" destId="{A1F76D60-25DA-41A6-B865-30013F2FC150}" srcOrd="0" destOrd="0" presId="urn:microsoft.com/office/officeart/2005/8/layout/default"/>
    <dgm:cxn modelId="{CA178C2A-C347-4283-B835-6C5F7E64DE9E}" type="presOf" srcId="{F686C75B-DEB8-47CB-8DCE-62549AEC8D4A}" destId="{447CE94E-029D-4999-BB4E-E5827EBA9EC7}" srcOrd="0" destOrd="0" presId="urn:microsoft.com/office/officeart/2005/8/layout/default"/>
    <dgm:cxn modelId="{1F57F838-2FAC-48D0-9348-5B28A5AFCB92}" srcId="{EFE8ADC7-3ED7-4C22-B728-EBCB6FC4A661}" destId="{DB5E93BC-783B-42B2-80C4-3E92E963CD9F}" srcOrd="4" destOrd="0" parTransId="{FF6A149A-2A5D-4AF7-B186-BBEE038EAFBB}" sibTransId="{211EB2CA-6A46-44FA-855B-329C310B0C06}"/>
    <dgm:cxn modelId="{FC722466-44AA-41CD-A7C1-6523A92AEDEC}" type="presOf" srcId="{AE723E38-E77E-4F45-B498-9416DF361D4F}" destId="{950A8346-E707-4E24-AB69-0A6520457048}" srcOrd="0" destOrd="0" presId="urn:microsoft.com/office/officeart/2005/8/layout/default"/>
    <dgm:cxn modelId="{15925352-842E-4EA0-9689-A9C7777FE900}" type="presOf" srcId="{DB5E93BC-783B-42B2-80C4-3E92E963CD9F}" destId="{F4EBB30D-F992-4202-ACAF-59711F9B59F5}" srcOrd="0" destOrd="0" presId="urn:microsoft.com/office/officeart/2005/8/layout/default"/>
    <dgm:cxn modelId="{78AF3E75-0E1C-47F2-823C-E738622E4620}" srcId="{EFE8ADC7-3ED7-4C22-B728-EBCB6FC4A661}" destId="{AE723E38-E77E-4F45-B498-9416DF361D4F}" srcOrd="0" destOrd="0" parTransId="{B5000073-6E3A-4BA5-A173-FD4F709AA401}" sibTransId="{6485391F-CC17-482C-B96A-5FAC479E2DA2}"/>
    <dgm:cxn modelId="{E8632476-2C7E-4254-824E-B70F4C327626}" type="presOf" srcId="{2FCDA9A8-7C8C-43CC-937B-E623BC28DA4D}" destId="{A1E82F2C-505E-4863-8255-3D06F78F9FB7}" srcOrd="0" destOrd="0" presId="urn:microsoft.com/office/officeart/2005/8/layout/default"/>
    <dgm:cxn modelId="{AF6EAFBE-481B-4BA4-B414-A961C6EE8975}" srcId="{EFE8ADC7-3ED7-4C22-B728-EBCB6FC4A661}" destId="{2FCDA9A8-7C8C-43CC-937B-E623BC28DA4D}" srcOrd="3" destOrd="0" parTransId="{436F955A-4741-404C-B28C-154F2488A71C}" sibTransId="{74D79C2B-A032-4DFB-85BF-6F906E51832C}"/>
    <dgm:cxn modelId="{13FB4BE0-848B-4C9F-B555-80717F6514EA}" srcId="{EFE8ADC7-3ED7-4C22-B728-EBCB6FC4A661}" destId="{DA0A412F-43D9-47FA-B054-F93665E0C2EA}" srcOrd="5" destOrd="0" parTransId="{945FD26E-7423-4B3C-80D4-E84D6B33C066}" sibTransId="{2029217C-A392-4795-94DD-74B52DC0B7B9}"/>
    <dgm:cxn modelId="{B28496E1-6BAD-4B47-A89C-A5FD0EFC6E10}" type="presOf" srcId="{FFCEF705-1AB9-42E7-95FF-56BA0B7E2DFE}" destId="{37ED4897-B52F-49A4-A440-79658FB8C44C}" srcOrd="0" destOrd="0" presId="urn:microsoft.com/office/officeart/2005/8/layout/default"/>
    <dgm:cxn modelId="{40700EE2-F193-4F19-998A-7B227897B338}" srcId="{EFE8ADC7-3ED7-4C22-B728-EBCB6FC4A661}" destId="{F686C75B-DEB8-47CB-8DCE-62549AEC8D4A}" srcOrd="2" destOrd="0" parTransId="{0259C1CD-AD01-4312-941D-34945138C438}" sibTransId="{931AE5F8-3FC7-4FCA-954C-2CE00C3BCEA6}"/>
    <dgm:cxn modelId="{8014D0F8-AFCB-4E51-89AD-5A157EC3DFBB}" type="presOf" srcId="{DA0A412F-43D9-47FA-B054-F93665E0C2EA}" destId="{B8A566DD-CDD8-406C-A3DB-E986977972D5}" srcOrd="0" destOrd="0" presId="urn:microsoft.com/office/officeart/2005/8/layout/default"/>
    <dgm:cxn modelId="{7648361D-7225-47AE-BCDE-DD98B1F95953}" type="presParOf" srcId="{A1F76D60-25DA-41A6-B865-30013F2FC150}" destId="{950A8346-E707-4E24-AB69-0A6520457048}" srcOrd="0" destOrd="0" presId="urn:microsoft.com/office/officeart/2005/8/layout/default"/>
    <dgm:cxn modelId="{B2EAE7D0-BAE6-4FF4-AB3C-543FBA31B058}" type="presParOf" srcId="{A1F76D60-25DA-41A6-B865-30013F2FC150}" destId="{7CC31CFF-A1A9-47D5-B65E-CBB5717C94CC}" srcOrd="1" destOrd="0" presId="urn:microsoft.com/office/officeart/2005/8/layout/default"/>
    <dgm:cxn modelId="{114C986A-1127-4178-B1C4-49194A40C7D9}" type="presParOf" srcId="{A1F76D60-25DA-41A6-B865-30013F2FC150}" destId="{37ED4897-B52F-49A4-A440-79658FB8C44C}" srcOrd="2" destOrd="0" presId="urn:microsoft.com/office/officeart/2005/8/layout/default"/>
    <dgm:cxn modelId="{FDE5D79E-DF73-4269-BC52-6982906214C2}" type="presParOf" srcId="{A1F76D60-25DA-41A6-B865-30013F2FC150}" destId="{82E8EC99-A1C7-4C9A-94D1-AF06010DC8D2}" srcOrd="3" destOrd="0" presId="urn:microsoft.com/office/officeart/2005/8/layout/default"/>
    <dgm:cxn modelId="{F9ED7971-550D-472B-9D6E-A7EBC6269F07}" type="presParOf" srcId="{A1F76D60-25DA-41A6-B865-30013F2FC150}" destId="{447CE94E-029D-4999-BB4E-E5827EBA9EC7}" srcOrd="4" destOrd="0" presId="urn:microsoft.com/office/officeart/2005/8/layout/default"/>
    <dgm:cxn modelId="{9A79797E-6638-45A9-A11B-B6BAC4798CE4}" type="presParOf" srcId="{A1F76D60-25DA-41A6-B865-30013F2FC150}" destId="{2FC376A5-6E2F-46C6-BE58-3B527285F355}" srcOrd="5" destOrd="0" presId="urn:microsoft.com/office/officeart/2005/8/layout/default"/>
    <dgm:cxn modelId="{A0EC55D7-0384-4843-A014-83C93EEBACED}" type="presParOf" srcId="{A1F76D60-25DA-41A6-B865-30013F2FC150}" destId="{A1E82F2C-505E-4863-8255-3D06F78F9FB7}" srcOrd="6" destOrd="0" presId="urn:microsoft.com/office/officeart/2005/8/layout/default"/>
    <dgm:cxn modelId="{B7A81B09-4482-4E7D-977B-02D04D35B6A1}" type="presParOf" srcId="{A1F76D60-25DA-41A6-B865-30013F2FC150}" destId="{56AA96D6-D5D6-456F-9A10-BC3277A8D9DC}" srcOrd="7" destOrd="0" presId="urn:microsoft.com/office/officeart/2005/8/layout/default"/>
    <dgm:cxn modelId="{F2191B84-D2F3-415D-8C27-72BE6320CC6E}" type="presParOf" srcId="{A1F76D60-25DA-41A6-B865-30013F2FC150}" destId="{F4EBB30D-F992-4202-ACAF-59711F9B59F5}" srcOrd="8" destOrd="0" presId="urn:microsoft.com/office/officeart/2005/8/layout/default"/>
    <dgm:cxn modelId="{26A6D1AB-24EE-429B-A4F8-92C6227AAA6B}" type="presParOf" srcId="{A1F76D60-25DA-41A6-B865-30013F2FC150}" destId="{F3CE95A8-28DD-4326-85FA-E67453D2B368}" srcOrd="9" destOrd="0" presId="urn:microsoft.com/office/officeart/2005/8/layout/default"/>
    <dgm:cxn modelId="{198AAFE7-4EB6-4CFC-9266-9AC593CA8682}" type="presParOf" srcId="{A1F76D60-25DA-41A6-B865-30013F2FC150}" destId="{B8A566DD-CDD8-406C-A3DB-E986977972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BDC76-B8C6-42B2-899F-C9817B30D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C4B9A6-3006-493D-A154-59D7846ABA66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Public</a:t>
          </a:r>
        </a:p>
      </dgm:t>
    </dgm:pt>
    <dgm:pt modelId="{E823DFFE-7858-4596-8F65-ABFC9CB13B29}" type="parTrans" cxnId="{EBF3F92F-B90F-430F-8A5B-19107EEEA048}">
      <dgm:prSet/>
      <dgm:spPr/>
      <dgm:t>
        <a:bodyPr/>
        <a:lstStyle/>
        <a:p>
          <a:endParaRPr lang="en-US"/>
        </a:p>
      </dgm:t>
    </dgm:pt>
    <dgm:pt modelId="{D3B1B574-C718-4A5F-A88A-87007031B9C0}" type="sibTrans" cxnId="{EBF3F92F-B90F-430F-8A5B-19107EEEA048}">
      <dgm:prSet/>
      <dgm:spPr/>
      <dgm:t>
        <a:bodyPr/>
        <a:lstStyle/>
        <a:p>
          <a:endParaRPr lang="en-US"/>
        </a:p>
      </dgm:t>
    </dgm:pt>
    <dgm:pt modelId="{BCB9C365-FCC5-4EE0-9824-7727F7457A07}">
      <dgm:prSet phldrT="[Text]"/>
      <dgm:spPr/>
      <dgm:t>
        <a:bodyPr/>
        <a:lstStyle/>
        <a:p>
          <a:r>
            <a:rPr lang="en-US" dirty="0"/>
            <a:t>Directly part of government</a:t>
          </a:r>
        </a:p>
      </dgm:t>
    </dgm:pt>
    <dgm:pt modelId="{D526AF16-0730-4A4B-9D88-5C0951510F44}" type="parTrans" cxnId="{75D2D630-7C69-4F33-BC90-D855386A71B5}">
      <dgm:prSet/>
      <dgm:spPr/>
      <dgm:t>
        <a:bodyPr/>
        <a:lstStyle/>
        <a:p>
          <a:endParaRPr lang="en-US"/>
        </a:p>
      </dgm:t>
    </dgm:pt>
    <dgm:pt modelId="{6FDD8F2C-21E0-46AE-876A-71CC08AAAA60}" type="sibTrans" cxnId="{75D2D630-7C69-4F33-BC90-D855386A71B5}">
      <dgm:prSet/>
      <dgm:spPr/>
      <dgm:t>
        <a:bodyPr/>
        <a:lstStyle/>
        <a:p>
          <a:endParaRPr lang="en-US"/>
        </a:p>
      </dgm:t>
    </dgm:pt>
    <dgm:pt modelId="{4CFDBC14-69BD-4B3F-B89E-31BD2C6EF201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Quasi-Public</a:t>
          </a:r>
        </a:p>
      </dgm:t>
    </dgm:pt>
    <dgm:pt modelId="{2C41FF10-80AE-4A58-98EF-9A34E11D96D3}" type="parTrans" cxnId="{8CE5AB27-7E8C-4170-9969-65853E243DDC}">
      <dgm:prSet/>
      <dgm:spPr/>
      <dgm:t>
        <a:bodyPr/>
        <a:lstStyle/>
        <a:p>
          <a:endParaRPr lang="en-US"/>
        </a:p>
      </dgm:t>
    </dgm:pt>
    <dgm:pt modelId="{17308FFD-6983-4432-9A46-747771138630}" type="sibTrans" cxnId="{8CE5AB27-7E8C-4170-9969-65853E243DDC}">
      <dgm:prSet/>
      <dgm:spPr/>
      <dgm:t>
        <a:bodyPr/>
        <a:lstStyle/>
        <a:p>
          <a:endParaRPr lang="en-US"/>
        </a:p>
      </dgm:t>
    </dgm:pt>
    <dgm:pt modelId="{38E37230-C2B8-4B8D-9BD5-30B6952A1ED0}">
      <dgm:prSet phldrT="[Text]"/>
      <dgm:spPr/>
      <dgm:t>
        <a:bodyPr/>
        <a:lstStyle/>
        <a:p>
          <a:r>
            <a:rPr lang="en-US" dirty="0"/>
            <a:t>New or repurpose wholly-owned instrumentality</a:t>
          </a:r>
        </a:p>
      </dgm:t>
    </dgm:pt>
    <dgm:pt modelId="{1DA932BE-B7CA-41A6-A0E8-BF43480B5B6D}" type="parTrans" cxnId="{675785CE-CAAD-4D85-9B8C-944A122DA46F}">
      <dgm:prSet/>
      <dgm:spPr/>
      <dgm:t>
        <a:bodyPr/>
        <a:lstStyle/>
        <a:p>
          <a:endParaRPr lang="en-US"/>
        </a:p>
      </dgm:t>
    </dgm:pt>
    <dgm:pt modelId="{5C231387-B727-442D-8444-B6A7EE5D810D}" type="sibTrans" cxnId="{675785CE-CAAD-4D85-9B8C-944A122DA46F}">
      <dgm:prSet/>
      <dgm:spPr/>
      <dgm:t>
        <a:bodyPr/>
        <a:lstStyle/>
        <a:p>
          <a:endParaRPr lang="en-US"/>
        </a:p>
      </dgm:t>
    </dgm:pt>
    <dgm:pt modelId="{94B6D92E-FE8B-48E5-833E-80C99162FB20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“Government Adjacent” Private Non-Profit</a:t>
          </a:r>
        </a:p>
      </dgm:t>
    </dgm:pt>
    <dgm:pt modelId="{BB170C07-DEDF-4A39-8E44-AEFB4273012E}" type="parTrans" cxnId="{270AC4D9-385A-46FE-B906-44C386F50A1F}">
      <dgm:prSet/>
      <dgm:spPr/>
      <dgm:t>
        <a:bodyPr/>
        <a:lstStyle/>
        <a:p>
          <a:endParaRPr lang="en-US"/>
        </a:p>
      </dgm:t>
    </dgm:pt>
    <dgm:pt modelId="{FA066E09-D345-4F3E-B801-E868AAD40214}" type="sibTrans" cxnId="{270AC4D9-385A-46FE-B906-44C386F50A1F}">
      <dgm:prSet/>
      <dgm:spPr/>
      <dgm:t>
        <a:bodyPr/>
        <a:lstStyle/>
        <a:p>
          <a:endParaRPr lang="en-US"/>
        </a:p>
      </dgm:t>
    </dgm:pt>
    <dgm:pt modelId="{26D64B70-24A0-46D2-AC40-A85EEDF138D7}">
      <dgm:prSet phldrT="[Text]"/>
      <dgm:spPr/>
      <dgm:t>
        <a:bodyPr/>
        <a:lstStyle/>
        <a:p>
          <a:r>
            <a:rPr lang="en-US" dirty="0"/>
            <a:t>Corporation is completely independent of </a:t>
          </a:r>
          <a:r>
            <a:rPr lang="en-US" dirty="0" err="1"/>
            <a:t>govt</a:t>
          </a:r>
          <a:endParaRPr lang="en-US" dirty="0"/>
        </a:p>
      </dgm:t>
    </dgm:pt>
    <dgm:pt modelId="{11AAE10C-6000-4D3F-9000-99AB2F649A87}" type="parTrans" cxnId="{71E30314-4DE9-451A-90EA-FCD888A280A7}">
      <dgm:prSet/>
      <dgm:spPr/>
      <dgm:t>
        <a:bodyPr/>
        <a:lstStyle/>
        <a:p>
          <a:endParaRPr lang="en-US"/>
        </a:p>
      </dgm:t>
    </dgm:pt>
    <dgm:pt modelId="{FB49DD5E-B723-4F15-BCD9-4114648EBC9E}" type="sibTrans" cxnId="{71E30314-4DE9-451A-90EA-FCD888A280A7}">
      <dgm:prSet/>
      <dgm:spPr/>
      <dgm:t>
        <a:bodyPr/>
        <a:lstStyle/>
        <a:p>
          <a:endParaRPr lang="en-US"/>
        </a:p>
      </dgm:t>
    </dgm:pt>
    <dgm:pt modelId="{57696FA8-7C4E-4E92-8B9D-7B41B1519423}">
      <dgm:prSet phldrT="[Text]"/>
      <dgm:spPr/>
      <dgm:t>
        <a:bodyPr/>
        <a:lstStyle/>
        <a:p>
          <a:r>
            <a:rPr lang="en-US" dirty="0"/>
            <a:t>Either an independent agency, or division of existing</a:t>
          </a:r>
        </a:p>
      </dgm:t>
    </dgm:pt>
    <dgm:pt modelId="{D7D4D192-B799-4568-ADE2-6DCF3BDA81C6}" type="parTrans" cxnId="{C227BE38-1134-4BD8-B2AE-DD191076AE5F}">
      <dgm:prSet/>
      <dgm:spPr/>
      <dgm:t>
        <a:bodyPr/>
        <a:lstStyle/>
        <a:p>
          <a:endParaRPr lang="en-US"/>
        </a:p>
      </dgm:t>
    </dgm:pt>
    <dgm:pt modelId="{802F42B4-22D1-482C-91F2-C7C367377534}" type="sibTrans" cxnId="{C227BE38-1134-4BD8-B2AE-DD191076AE5F}">
      <dgm:prSet/>
      <dgm:spPr/>
      <dgm:t>
        <a:bodyPr/>
        <a:lstStyle/>
        <a:p>
          <a:endParaRPr lang="en-US"/>
        </a:p>
      </dgm:t>
    </dgm:pt>
    <dgm:pt modelId="{6E518DBB-7186-4AC3-913A-59F17CD43303}">
      <dgm:prSet phldrT="[Text]"/>
      <dgm:spPr/>
      <dgm:t>
        <a:bodyPr/>
        <a:lstStyle/>
        <a:p>
          <a:r>
            <a:rPr lang="en-US" dirty="0"/>
            <a:t>Typically has Board mix of </a:t>
          </a:r>
          <a:r>
            <a:rPr lang="en-US" dirty="0" err="1"/>
            <a:t>govt</a:t>
          </a:r>
          <a:r>
            <a:rPr lang="en-US" dirty="0"/>
            <a:t> and non-</a:t>
          </a:r>
          <a:r>
            <a:rPr lang="en-US" dirty="0" err="1"/>
            <a:t>govt</a:t>
          </a:r>
          <a:r>
            <a:rPr lang="en-US" dirty="0"/>
            <a:t> Directors</a:t>
          </a:r>
        </a:p>
      </dgm:t>
    </dgm:pt>
    <dgm:pt modelId="{8116F0F3-4F72-418E-9EFE-54729F618096}" type="parTrans" cxnId="{2BC49965-D270-4DD4-8645-ACBF58637C97}">
      <dgm:prSet/>
      <dgm:spPr/>
      <dgm:t>
        <a:bodyPr/>
        <a:lstStyle/>
        <a:p>
          <a:endParaRPr lang="en-US"/>
        </a:p>
      </dgm:t>
    </dgm:pt>
    <dgm:pt modelId="{1A996F75-19ED-4D6B-BD90-C2D52EB43E18}" type="sibTrans" cxnId="{2BC49965-D270-4DD4-8645-ACBF58637C97}">
      <dgm:prSet/>
      <dgm:spPr/>
      <dgm:t>
        <a:bodyPr/>
        <a:lstStyle/>
        <a:p>
          <a:endParaRPr lang="en-US"/>
        </a:p>
      </dgm:t>
    </dgm:pt>
    <dgm:pt modelId="{A2436AC4-FA71-4F37-9429-34C3ED3247E4}">
      <dgm:prSet phldrT="[Text]"/>
      <dgm:spPr/>
      <dgm:t>
        <a:bodyPr/>
        <a:lstStyle/>
        <a:p>
          <a:r>
            <a:rPr lang="en-US" dirty="0"/>
            <a:t>Ideally still connected to government in some way…</a:t>
          </a:r>
        </a:p>
      </dgm:t>
    </dgm:pt>
    <dgm:pt modelId="{A6AA895C-F508-4B6C-A959-3EE0B93F553F}" type="parTrans" cxnId="{E08F9B9D-A6B6-4361-95FC-72202A522307}">
      <dgm:prSet/>
      <dgm:spPr/>
      <dgm:t>
        <a:bodyPr/>
        <a:lstStyle/>
        <a:p>
          <a:endParaRPr lang="en-US"/>
        </a:p>
      </dgm:t>
    </dgm:pt>
    <dgm:pt modelId="{F6A0BE8E-0327-4719-9B5C-DF4BA4E6FAB4}" type="sibTrans" cxnId="{E08F9B9D-A6B6-4361-95FC-72202A522307}">
      <dgm:prSet/>
      <dgm:spPr/>
      <dgm:t>
        <a:bodyPr/>
        <a:lstStyle/>
        <a:p>
          <a:endParaRPr lang="en-US"/>
        </a:p>
      </dgm:t>
    </dgm:pt>
    <dgm:pt modelId="{C15BC578-3903-4C22-A814-2EFC0C2779B4}" type="pres">
      <dgm:prSet presAssocID="{6F2BDC76-B8C6-42B2-899F-C9817B30DED1}" presName="linear" presStyleCnt="0">
        <dgm:presLayoutVars>
          <dgm:animLvl val="lvl"/>
          <dgm:resizeHandles val="exact"/>
        </dgm:presLayoutVars>
      </dgm:prSet>
      <dgm:spPr/>
    </dgm:pt>
    <dgm:pt modelId="{07F631DE-7823-41CD-999F-992BAED5DBFB}" type="pres">
      <dgm:prSet presAssocID="{4AC4B9A6-3006-493D-A154-59D7846ABA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35926F-4A57-48F6-AF7D-E700A18BE9BA}" type="pres">
      <dgm:prSet presAssocID="{4AC4B9A6-3006-493D-A154-59D7846ABA66}" presName="childText" presStyleLbl="revTx" presStyleIdx="0" presStyleCnt="3">
        <dgm:presLayoutVars>
          <dgm:bulletEnabled val="1"/>
        </dgm:presLayoutVars>
      </dgm:prSet>
      <dgm:spPr/>
    </dgm:pt>
    <dgm:pt modelId="{7793D034-22E0-416C-8498-BE153DD020D4}" type="pres">
      <dgm:prSet presAssocID="{4CFDBC14-69BD-4B3F-B89E-31BD2C6EF2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C17D58-2E49-4601-9F53-D47E8638B6EA}" type="pres">
      <dgm:prSet presAssocID="{4CFDBC14-69BD-4B3F-B89E-31BD2C6EF201}" presName="childText" presStyleLbl="revTx" presStyleIdx="1" presStyleCnt="3">
        <dgm:presLayoutVars>
          <dgm:bulletEnabled val="1"/>
        </dgm:presLayoutVars>
      </dgm:prSet>
      <dgm:spPr/>
    </dgm:pt>
    <dgm:pt modelId="{C0EF4856-FD68-4431-8875-83B6F3242F50}" type="pres">
      <dgm:prSet presAssocID="{94B6D92E-FE8B-48E5-833E-80C99162FB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B4FBFEA-C8D3-47D5-A372-469E0B1E9E1A}" type="pres">
      <dgm:prSet presAssocID="{94B6D92E-FE8B-48E5-833E-80C99162FB2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493D90A-46B1-4E0F-8761-8D77C3597BA8}" type="presOf" srcId="{94B6D92E-FE8B-48E5-833E-80C99162FB20}" destId="{C0EF4856-FD68-4431-8875-83B6F3242F50}" srcOrd="0" destOrd="0" presId="urn:microsoft.com/office/officeart/2005/8/layout/vList2"/>
    <dgm:cxn modelId="{71E30314-4DE9-451A-90EA-FCD888A280A7}" srcId="{94B6D92E-FE8B-48E5-833E-80C99162FB20}" destId="{26D64B70-24A0-46D2-AC40-A85EEDF138D7}" srcOrd="0" destOrd="0" parTransId="{11AAE10C-6000-4D3F-9000-99AB2F649A87}" sibTransId="{FB49DD5E-B723-4F15-BCD9-4114648EBC9E}"/>
    <dgm:cxn modelId="{8CE5AB27-7E8C-4170-9969-65853E243DDC}" srcId="{6F2BDC76-B8C6-42B2-899F-C9817B30DED1}" destId="{4CFDBC14-69BD-4B3F-B89E-31BD2C6EF201}" srcOrd="1" destOrd="0" parTransId="{2C41FF10-80AE-4A58-98EF-9A34E11D96D3}" sibTransId="{17308FFD-6983-4432-9A46-747771138630}"/>
    <dgm:cxn modelId="{EBF3F92F-B90F-430F-8A5B-19107EEEA048}" srcId="{6F2BDC76-B8C6-42B2-899F-C9817B30DED1}" destId="{4AC4B9A6-3006-493D-A154-59D7846ABA66}" srcOrd="0" destOrd="0" parTransId="{E823DFFE-7858-4596-8F65-ABFC9CB13B29}" sibTransId="{D3B1B574-C718-4A5F-A88A-87007031B9C0}"/>
    <dgm:cxn modelId="{75D2D630-7C69-4F33-BC90-D855386A71B5}" srcId="{4AC4B9A6-3006-493D-A154-59D7846ABA66}" destId="{BCB9C365-FCC5-4EE0-9824-7727F7457A07}" srcOrd="0" destOrd="0" parTransId="{D526AF16-0730-4A4B-9D88-5C0951510F44}" sibTransId="{6FDD8F2C-21E0-46AE-876A-71CC08AAAA60}"/>
    <dgm:cxn modelId="{C227BE38-1134-4BD8-B2AE-DD191076AE5F}" srcId="{4AC4B9A6-3006-493D-A154-59D7846ABA66}" destId="{57696FA8-7C4E-4E92-8B9D-7B41B1519423}" srcOrd="1" destOrd="0" parTransId="{D7D4D192-B799-4568-ADE2-6DCF3BDA81C6}" sibTransId="{802F42B4-22D1-482C-91F2-C7C367377534}"/>
    <dgm:cxn modelId="{A3EE2362-1AB7-46BA-98FB-EE0C75A8A4DF}" type="presOf" srcId="{38E37230-C2B8-4B8D-9BD5-30B6952A1ED0}" destId="{56C17D58-2E49-4601-9F53-D47E8638B6EA}" srcOrd="0" destOrd="0" presId="urn:microsoft.com/office/officeart/2005/8/layout/vList2"/>
    <dgm:cxn modelId="{2BC49965-D270-4DD4-8645-ACBF58637C97}" srcId="{4CFDBC14-69BD-4B3F-B89E-31BD2C6EF201}" destId="{6E518DBB-7186-4AC3-913A-59F17CD43303}" srcOrd="1" destOrd="0" parTransId="{8116F0F3-4F72-418E-9EFE-54729F618096}" sibTransId="{1A996F75-19ED-4D6B-BD90-C2D52EB43E18}"/>
    <dgm:cxn modelId="{89B35473-9B2E-45FC-A61E-48B838C2CDBF}" type="presOf" srcId="{A2436AC4-FA71-4F37-9429-34C3ED3247E4}" destId="{4B4FBFEA-C8D3-47D5-A372-469E0B1E9E1A}" srcOrd="0" destOrd="1" presId="urn:microsoft.com/office/officeart/2005/8/layout/vList2"/>
    <dgm:cxn modelId="{A28F8B57-26D5-49F8-B2A9-A7D7BEF96F3A}" type="presOf" srcId="{4CFDBC14-69BD-4B3F-B89E-31BD2C6EF201}" destId="{7793D034-22E0-416C-8498-BE153DD020D4}" srcOrd="0" destOrd="0" presId="urn:microsoft.com/office/officeart/2005/8/layout/vList2"/>
    <dgm:cxn modelId="{E08F9B9D-A6B6-4361-95FC-72202A522307}" srcId="{94B6D92E-FE8B-48E5-833E-80C99162FB20}" destId="{A2436AC4-FA71-4F37-9429-34C3ED3247E4}" srcOrd="1" destOrd="0" parTransId="{A6AA895C-F508-4B6C-A959-3EE0B93F553F}" sibTransId="{F6A0BE8E-0327-4719-9B5C-DF4BA4E6FAB4}"/>
    <dgm:cxn modelId="{F842A49F-6604-457F-AFC9-34828239E2D5}" type="presOf" srcId="{6F2BDC76-B8C6-42B2-899F-C9817B30DED1}" destId="{C15BC578-3903-4C22-A814-2EFC0C2779B4}" srcOrd="0" destOrd="0" presId="urn:microsoft.com/office/officeart/2005/8/layout/vList2"/>
    <dgm:cxn modelId="{4600E3AD-0A24-41F8-B8A0-FA0952851D7B}" type="presOf" srcId="{6E518DBB-7186-4AC3-913A-59F17CD43303}" destId="{56C17D58-2E49-4601-9F53-D47E8638B6EA}" srcOrd="0" destOrd="1" presId="urn:microsoft.com/office/officeart/2005/8/layout/vList2"/>
    <dgm:cxn modelId="{433BF7C9-783B-4D94-B74F-CCF905CF5036}" type="presOf" srcId="{57696FA8-7C4E-4E92-8B9D-7B41B1519423}" destId="{5235926F-4A57-48F6-AF7D-E700A18BE9BA}" srcOrd="0" destOrd="1" presId="urn:microsoft.com/office/officeart/2005/8/layout/vList2"/>
    <dgm:cxn modelId="{675785CE-CAAD-4D85-9B8C-944A122DA46F}" srcId="{4CFDBC14-69BD-4B3F-B89E-31BD2C6EF201}" destId="{38E37230-C2B8-4B8D-9BD5-30B6952A1ED0}" srcOrd="0" destOrd="0" parTransId="{1DA932BE-B7CA-41A6-A0E8-BF43480B5B6D}" sibTransId="{5C231387-B727-442D-8444-B6A7EE5D810D}"/>
    <dgm:cxn modelId="{4456D9CE-73F4-4AB4-A49D-88AE64621A1A}" type="presOf" srcId="{26D64B70-24A0-46D2-AC40-A85EEDF138D7}" destId="{4B4FBFEA-C8D3-47D5-A372-469E0B1E9E1A}" srcOrd="0" destOrd="0" presId="urn:microsoft.com/office/officeart/2005/8/layout/vList2"/>
    <dgm:cxn modelId="{325938D4-879B-456A-94C8-14A347FA4C07}" type="presOf" srcId="{4AC4B9A6-3006-493D-A154-59D7846ABA66}" destId="{07F631DE-7823-41CD-999F-992BAED5DBFB}" srcOrd="0" destOrd="0" presId="urn:microsoft.com/office/officeart/2005/8/layout/vList2"/>
    <dgm:cxn modelId="{270AC4D9-385A-46FE-B906-44C386F50A1F}" srcId="{6F2BDC76-B8C6-42B2-899F-C9817B30DED1}" destId="{94B6D92E-FE8B-48E5-833E-80C99162FB20}" srcOrd="2" destOrd="0" parTransId="{BB170C07-DEDF-4A39-8E44-AEFB4273012E}" sibTransId="{FA066E09-D345-4F3E-B801-E868AAD40214}"/>
    <dgm:cxn modelId="{4CD3B9E8-EFC6-43CA-A477-D9596431D9D8}" type="presOf" srcId="{BCB9C365-FCC5-4EE0-9824-7727F7457A07}" destId="{5235926F-4A57-48F6-AF7D-E700A18BE9BA}" srcOrd="0" destOrd="0" presId="urn:microsoft.com/office/officeart/2005/8/layout/vList2"/>
    <dgm:cxn modelId="{74722E05-1366-4BE9-A675-654CACB17E56}" type="presParOf" srcId="{C15BC578-3903-4C22-A814-2EFC0C2779B4}" destId="{07F631DE-7823-41CD-999F-992BAED5DBFB}" srcOrd="0" destOrd="0" presId="urn:microsoft.com/office/officeart/2005/8/layout/vList2"/>
    <dgm:cxn modelId="{6C100870-89A6-454E-9B16-FBF5377241F6}" type="presParOf" srcId="{C15BC578-3903-4C22-A814-2EFC0C2779B4}" destId="{5235926F-4A57-48F6-AF7D-E700A18BE9BA}" srcOrd="1" destOrd="0" presId="urn:microsoft.com/office/officeart/2005/8/layout/vList2"/>
    <dgm:cxn modelId="{4BB43EEB-84D0-47B2-9CDE-35A1DCCD17C4}" type="presParOf" srcId="{C15BC578-3903-4C22-A814-2EFC0C2779B4}" destId="{7793D034-22E0-416C-8498-BE153DD020D4}" srcOrd="2" destOrd="0" presId="urn:microsoft.com/office/officeart/2005/8/layout/vList2"/>
    <dgm:cxn modelId="{6D1AEB2D-7F9A-4915-B957-0A2DC69EF95F}" type="presParOf" srcId="{C15BC578-3903-4C22-A814-2EFC0C2779B4}" destId="{56C17D58-2E49-4601-9F53-D47E8638B6EA}" srcOrd="3" destOrd="0" presId="urn:microsoft.com/office/officeart/2005/8/layout/vList2"/>
    <dgm:cxn modelId="{FCEDF2E7-B2DF-49D8-9DEB-860CA832B60A}" type="presParOf" srcId="{C15BC578-3903-4C22-A814-2EFC0C2779B4}" destId="{C0EF4856-FD68-4431-8875-83B6F3242F50}" srcOrd="4" destOrd="0" presId="urn:microsoft.com/office/officeart/2005/8/layout/vList2"/>
    <dgm:cxn modelId="{D79E1F0E-02C2-4468-B3A6-445884E27870}" type="presParOf" srcId="{C15BC578-3903-4C22-A814-2EFC0C2779B4}" destId="{4B4FBFEA-C8D3-47D5-A372-469E0B1E9E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4E340-9829-4E19-99F3-56A37489F1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6B556A5-2986-497B-B2AF-BE372AADDA9F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Complete Study to Determine Green Bank Objective, Products, Structure</a:t>
          </a:r>
        </a:p>
      </dgm:t>
    </dgm:pt>
    <dgm:pt modelId="{9638DDCB-5564-4FF3-9CA1-BED6AF146595}" type="parTrans" cxnId="{07C9CBA6-B43E-4922-88F9-803C3099AC07}">
      <dgm:prSet/>
      <dgm:spPr/>
      <dgm:t>
        <a:bodyPr/>
        <a:lstStyle/>
        <a:p>
          <a:endParaRPr lang="en-US"/>
        </a:p>
      </dgm:t>
    </dgm:pt>
    <dgm:pt modelId="{F63AF4C6-9D7E-4711-A01F-9AE60ADD1B5C}" type="sibTrans" cxnId="{07C9CBA6-B43E-4922-88F9-803C3099AC07}">
      <dgm:prSet/>
      <dgm:spPr/>
      <dgm:t>
        <a:bodyPr/>
        <a:lstStyle/>
        <a:p>
          <a:endParaRPr lang="en-US"/>
        </a:p>
      </dgm:t>
    </dgm:pt>
    <dgm:pt modelId="{A12E9064-4A66-4DDD-B6B7-2BD3AEEB7ABA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Develop Green Bank Implementation Plan</a:t>
          </a:r>
        </a:p>
      </dgm:t>
    </dgm:pt>
    <dgm:pt modelId="{9A615C06-2349-4C2F-96EA-6B01CD90D68C}" type="parTrans" cxnId="{361FEBE8-A0E7-48A3-A8FB-4BE46A2BEFFC}">
      <dgm:prSet/>
      <dgm:spPr/>
      <dgm:t>
        <a:bodyPr/>
        <a:lstStyle/>
        <a:p>
          <a:endParaRPr lang="en-US"/>
        </a:p>
      </dgm:t>
    </dgm:pt>
    <dgm:pt modelId="{FA95BE1C-5B59-4457-942A-1037FE3BFAAB}" type="sibTrans" cxnId="{361FEBE8-A0E7-48A3-A8FB-4BE46A2BEFFC}">
      <dgm:prSet/>
      <dgm:spPr/>
      <dgm:t>
        <a:bodyPr/>
        <a:lstStyle/>
        <a:p>
          <a:endParaRPr lang="en-US"/>
        </a:p>
      </dgm:t>
    </dgm:pt>
    <dgm:pt modelId="{A1F1C9EC-DA47-4ECD-8E13-B865CDA2A6AE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Stand-Up &amp; Operationalize Green Bank</a:t>
          </a:r>
        </a:p>
      </dgm:t>
    </dgm:pt>
    <dgm:pt modelId="{29C45274-2F8A-44FB-8E1A-CAC6D325D71D}" type="parTrans" cxnId="{0769F5C7-BD18-4C85-A41B-70309C3C8A85}">
      <dgm:prSet/>
      <dgm:spPr/>
      <dgm:t>
        <a:bodyPr/>
        <a:lstStyle/>
        <a:p>
          <a:endParaRPr lang="en-US"/>
        </a:p>
      </dgm:t>
    </dgm:pt>
    <dgm:pt modelId="{B6D83E31-9B73-42B1-B291-A95377E09049}" type="sibTrans" cxnId="{0769F5C7-BD18-4C85-A41B-70309C3C8A85}">
      <dgm:prSet/>
      <dgm:spPr/>
      <dgm:t>
        <a:bodyPr/>
        <a:lstStyle/>
        <a:p>
          <a:endParaRPr lang="en-US"/>
        </a:p>
      </dgm:t>
    </dgm:pt>
    <dgm:pt modelId="{2484DD04-D840-45AB-AE95-20913AF1E3BE}" type="pres">
      <dgm:prSet presAssocID="{3364E340-9829-4E19-99F3-56A37489F110}" presName="CompostProcess" presStyleCnt="0">
        <dgm:presLayoutVars>
          <dgm:dir/>
          <dgm:resizeHandles val="exact"/>
        </dgm:presLayoutVars>
      </dgm:prSet>
      <dgm:spPr/>
    </dgm:pt>
    <dgm:pt modelId="{B16CEAF0-1D57-48F0-9F24-306B1CD9D0E7}" type="pres">
      <dgm:prSet presAssocID="{3364E340-9829-4E19-99F3-56A37489F110}" presName="arrow" presStyleLbl="bgShp" presStyleIdx="0" presStyleCnt="1" custLinFactNeighborY="-244"/>
      <dgm:spPr>
        <a:solidFill>
          <a:schemeClr val="bg1">
            <a:lumMod val="75000"/>
          </a:schemeClr>
        </a:solidFill>
      </dgm:spPr>
    </dgm:pt>
    <dgm:pt modelId="{A0BB268B-BD2E-431D-8B8D-BA362C9BFC39}" type="pres">
      <dgm:prSet presAssocID="{3364E340-9829-4E19-99F3-56A37489F110}" presName="linearProcess" presStyleCnt="0"/>
      <dgm:spPr/>
    </dgm:pt>
    <dgm:pt modelId="{71ECBFAA-BAD2-449E-9F35-2591E644E3BF}" type="pres">
      <dgm:prSet presAssocID="{F6B556A5-2986-497B-B2AF-BE372AADDA9F}" presName="textNode" presStyleLbl="node1" presStyleIdx="0" presStyleCnt="3">
        <dgm:presLayoutVars>
          <dgm:bulletEnabled val="1"/>
        </dgm:presLayoutVars>
      </dgm:prSet>
      <dgm:spPr/>
    </dgm:pt>
    <dgm:pt modelId="{8133C26D-ABFC-4B08-9AA0-BD1D200A7032}" type="pres">
      <dgm:prSet presAssocID="{F63AF4C6-9D7E-4711-A01F-9AE60ADD1B5C}" presName="sibTrans" presStyleCnt="0"/>
      <dgm:spPr/>
    </dgm:pt>
    <dgm:pt modelId="{08AD46C1-CC57-4088-9FBA-49CB36E579E0}" type="pres">
      <dgm:prSet presAssocID="{A12E9064-4A66-4DDD-B6B7-2BD3AEEB7ABA}" presName="textNode" presStyleLbl="node1" presStyleIdx="1" presStyleCnt="3">
        <dgm:presLayoutVars>
          <dgm:bulletEnabled val="1"/>
        </dgm:presLayoutVars>
      </dgm:prSet>
      <dgm:spPr/>
    </dgm:pt>
    <dgm:pt modelId="{639DBCF2-28A0-40E4-A047-1023D10932D5}" type="pres">
      <dgm:prSet presAssocID="{FA95BE1C-5B59-4457-942A-1037FE3BFAAB}" presName="sibTrans" presStyleCnt="0"/>
      <dgm:spPr/>
    </dgm:pt>
    <dgm:pt modelId="{ADC692F3-8E87-4121-BE31-D5A0340E2E5D}" type="pres">
      <dgm:prSet presAssocID="{A1F1C9EC-DA47-4ECD-8E13-B865CDA2A6A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46D8613-DCE0-40C7-A134-E6DD2BAD64BB}" type="presOf" srcId="{3364E340-9829-4E19-99F3-56A37489F110}" destId="{2484DD04-D840-45AB-AE95-20913AF1E3BE}" srcOrd="0" destOrd="0" presId="urn:microsoft.com/office/officeart/2005/8/layout/hProcess9"/>
    <dgm:cxn modelId="{96F7A239-4C78-4CCF-AA89-09E1D116E09A}" type="presOf" srcId="{F6B556A5-2986-497B-B2AF-BE372AADDA9F}" destId="{71ECBFAA-BAD2-449E-9F35-2591E644E3BF}" srcOrd="0" destOrd="0" presId="urn:microsoft.com/office/officeart/2005/8/layout/hProcess9"/>
    <dgm:cxn modelId="{D0F8AE89-2F48-4391-8AEC-182F9E6156D8}" type="presOf" srcId="{A1F1C9EC-DA47-4ECD-8E13-B865CDA2A6AE}" destId="{ADC692F3-8E87-4121-BE31-D5A0340E2E5D}" srcOrd="0" destOrd="0" presId="urn:microsoft.com/office/officeart/2005/8/layout/hProcess9"/>
    <dgm:cxn modelId="{DF2D289F-DA8B-4F0B-B73A-8C1EA7A0FDD2}" type="presOf" srcId="{A12E9064-4A66-4DDD-B6B7-2BD3AEEB7ABA}" destId="{08AD46C1-CC57-4088-9FBA-49CB36E579E0}" srcOrd="0" destOrd="0" presId="urn:microsoft.com/office/officeart/2005/8/layout/hProcess9"/>
    <dgm:cxn modelId="{07C9CBA6-B43E-4922-88F9-803C3099AC07}" srcId="{3364E340-9829-4E19-99F3-56A37489F110}" destId="{F6B556A5-2986-497B-B2AF-BE372AADDA9F}" srcOrd="0" destOrd="0" parTransId="{9638DDCB-5564-4FF3-9CA1-BED6AF146595}" sibTransId="{F63AF4C6-9D7E-4711-A01F-9AE60ADD1B5C}"/>
    <dgm:cxn modelId="{0769F5C7-BD18-4C85-A41B-70309C3C8A85}" srcId="{3364E340-9829-4E19-99F3-56A37489F110}" destId="{A1F1C9EC-DA47-4ECD-8E13-B865CDA2A6AE}" srcOrd="2" destOrd="0" parTransId="{29C45274-2F8A-44FB-8E1A-CAC6D325D71D}" sibTransId="{B6D83E31-9B73-42B1-B291-A95377E09049}"/>
    <dgm:cxn modelId="{361FEBE8-A0E7-48A3-A8FB-4BE46A2BEFFC}" srcId="{3364E340-9829-4E19-99F3-56A37489F110}" destId="{A12E9064-4A66-4DDD-B6B7-2BD3AEEB7ABA}" srcOrd="1" destOrd="0" parTransId="{9A615C06-2349-4C2F-96EA-6B01CD90D68C}" sibTransId="{FA95BE1C-5B59-4457-942A-1037FE3BFAAB}"/>
    <dgm:cxn modelId="{15FA9203-6DE9-4E01-9F33-A5AF85A0CF32}" type="presParOf" srcId="{2484DD04-D840-45AB-AE95-20913AF1E3BE}" destId="{B16CEAF0-1D57-48F0-9F24-306B1CD9D0E7}" srcOrd="0" destOrd="0" presId="urn:microsoft.com/office/officeart/2005/8/layout/hProcess9"/>
    <dgm:cxn modelId="{307C58BF-8DCF-4804-B873-D3EA0D384E65}" type="presParOf" srcId="{2484DD04-D840-45AB-AE95-20913AF1E3BE}" destId="{A0BB268B-BD2E-431D-8B8D-BA362C9BFC39}" srcOrd="1" destOrd="0" presId="urn:microsoft.com/office/officeart/2005/8/layout/hProcess9"/>
    <dgm:cxn modelId="{87D51800-4C2F-4EC3-953A-992585B229F7}" type="presParOf" srcId="{A0BB268B-BD2E-431D-8B8D-BA362C9BFC39}" destId="{71ECBFAA-BAD2-449E-9F35-2591E644E3BF}" srcOrd="0" destOrd="0" presId="urn:microsoft.com/office/officeart/2005/8/layout/hProcess9"/>
    <dgm:cxn modelId="{9FFDD0B1-06D6-4D11-A856-ABB86CDABF7C}" type="presParOf" srcId="{A0BB268B-BD2E-431D-8B8D-BA362C9BFC39}" destId="{8133C26D-ABFC-4B08-9AA0-BD1D200A7032}" srcOrd="1" destOrd="0" presId="urn:microsoft.com/office/officeart/2005/8/layout/hProcess9"/>
    <dgm:cxn modelId="{49224C88-6D2C-411B-BCD9-6338F66CE9C7}" type="presParOf" srcId="{A0BB268B-BD2E-431D-8B8D-BA362C9BFC39}" destId="{08AD46C1-CC57-4088-9FBA-49CB36E579E0}" srcOrd="2" destOrd="0" presId="urn:microsoft.com/office/officeart/2005/8/layout/hProcess9"/>
    <dgm:cxn modelId="{BB818DE5-2C8A-474A-B103-18DF0A45678C}" type="presParOf" srcId="{A0BB268B-BD2E-431D-8B8D-BA362C9BFC39}" destId="{639DBCF2-28A0-40E4-A047-1023D10932D5}" srcOrd="3" destOrd="0" presId="urn:microsoft.com/office/officeart/2005/8/layout/hProcess9"/>
    <dgm:cxn modelId="{3BC02EBE-763A-40B3-A1DC-8F420EE2176B}" type="presParOf" srcId="{A0BB268B-BD2E-431D-8B8D-BA362C9BFC39}" destId="{ADC692F3-8E87-4121-BE31-D5A0340E2E5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616D8-7812-426B-A357-83785209DE78}">
      <dsp:nvSpPr>
        <dsp:cNvPr id="0" name=""/>
        <dsp:cNvSpPr/>
      </dsp:nvSpPr>
      <dsp:spPr>
        <a:xfrm>
          <a:off x="618945" y="286331"/>
          <a:ext cx="3700281" cy="3700281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Thought Leadership</a:t>
          </a:r>
        </a:p>
      </dsp:txBody>
      <dsp:txXfrm>
        <a:off x="2569081" y="1070438"/>
        <a:ext cx="1321529" cy="1101274"/>
      </dsp:txXfrm>
    </dsp:sp>
    <dsp:sp modelId="{6B09DA1C-4902-4353-BA0E-789F24BCD9B5}">
      <dsp:nvSpPr>
        <dsp:cNvPr id="0" name=""/>
        <dsp:cNvSpPr/>
      </dsp:nvSpPr>
      <dsp:spPr>
        <a:xfrm>
          <a:off x="542737" y="418484"/>
          <a:ext cx="3700281" cy="3700281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Advocacy</a:t>
          </a:r>
        </a:p>
      </dsp:txBody>
      <dsp:txXfrm>
        <a:off x="1423756" y="2819262"/>
        <a:ext cx="1982293" cy="969121"/>
      </dsp:txXfrm>
    </dsp:sp>
    <dsp:sp modelId="{04E63987-FDF5-48D0-A43D-63027669350D}">
      <dsp:nvSpPr>
        <dsp:cNvPr id="0" name=""/>
        <dsp:cNvSpPr/>
      </dsp:nvSpPr>
      <dsp:spPr>
        <a:xfrm>
          <a:off x="466529" y="286331"/>
          <a:ext cx="3700281" cy="3700281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Consulting</a:t>
          </a:r>
        </a:p>
      </dsp:txBody>
      <dsp:txXfrm>
        <a:off x="895145" y="1070438"/>
        <a:ext cx="1321529" cy="1101274"/>
      </dsp:txXfrm>
    </dsp:sp>
    <dsp:sp modelId="{EFFE0EC1-55D7-4A5C-A035-BD5A281E4858}">
      <dsp:nvSpPr>
        <dsp:cNvPr id="0" name=""/>
        <dsp:cNvSpPr/>
      </dsp:nvSpPr>
      <dsp:spPr>
        <a:xfrm>
          <a:off x="390185" y="57266"/>
          <a:ext cx="4158411" cy="415841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4B7B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94973-282E-465A-9AC2-01B7402BFD44}">
      <dsp:nvSpPr>
        <dsp:cNvPr id="0" name=""/>
        <dsp:cNvSpPr/>
      </dsp:nvSpPr>
      <dsp:spPr>
        <a:xfrm>
          <a:off x="313672" y="189185"/>
          <a:ext cx="4158411" cy="415841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4B7B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AF48F-59E8-4423-94ED-9D59386B9D00}">
      <dsp:nvSpPr>
        <dsp:cNvPr id="0" name=""/>
        <dsp:cNvSpPr/>
      </dsp:nvSpPr>
      <dsp:spPr>
        <a:xfrm>
          <a:off x="237158" y="57266"/>
          <a:ext cx="4158411" cy="415841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B7B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A8346-E707-4E24-AB69-0A6520457048}">
      <dsp:nvSpPr>
        <dsp:cNvPr id="0" name=""/>
        <dsp:cNvSpPr/>
      </dsp:nvSpPr>
      <dsp:spPr>
        <a:xfrm>
          <a:off x="0" y="394245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Specific Focus</a:t>
          </a:r>
        </a:p>
      </dsp:txBody>
      <dsp:txXfrm>
        <a:off x="0" y="394245"/>
        <a:ext cx="2675929" cy="1605557"/>
      </dsp:txXfrm>
    </dsp:sp>
    <dsp:sp modelId="{37ED4897-B52F-49A4-A440-79658FB8C44C}">
      <dsp:nvSpPr>
        <dsp:cNvPr id="0" name=""/>
        <dsp:cNvSpPr/>
      </dsp:nvSpPr>
      <dsp:spPr>
        <a:xfrm>
          <a:off x="2943522" y="394245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Local Capital Formation</a:t>
          </a:r>
        </a:p>
      </dsp:txBody>
      <dsp:txXfrm>
        <a:off x="2943522" y="394245"/>
        <a:ext cx="2675929" cy="1605557"/>
      </dsp:txXfrm>
    </dsp:sp>
    <dsp:sp modelId="{447CE94E-029D-4999-BB4E-E5827EBA9EC7}">
      <dsp:nvSpPr>
        <dsp:cNvPr id="0" name=""/>
        <dsp:cNvSpPr/>
      </dsp:nvSpPr>
      <dsp:spPr>
        <a:xfrm>
          <a:off x="5887045" y="394245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Prime the Pump</a:t>
          </a:r>
        </a:p>
      </dsp:txBody>
      <dsp:txXfrm>
        <a:off x="5887045" y="394245"/>
        <a:ext cx="2675929" cy="1605557"/>
      </dsp:txXfrm>
    </dsp:sp>
    <dsp:sp modelId="{A1E82F2C-505E-4863-8255-3D06F78F9FB7}">
      <dsp:nvSpPr>
        <dsp:cNvPr id="0" name=""/>
        <dsp:cNvSpPr/>
      </dsp:nvSpPr>
      <dsp:spPr>
        <a:xfrm>
          <a:off x="0" y="2267396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Take 1</a:t>
          </a:r>
          <a:r>
            <a:rPr lang="en-US" sz="3100" kern="1200" baseline="30000" dirty="0"/>
            <a:t>st</a:t>
          </a:r>
          <a:r>
            <a:rPr lang="en-US" sz="3100" kern="1200" dirty="0"/>
            <a:t> or 2</a:t>
          </a:r>
          <a:r>
            <a:rPr lang="en-US" sz="3100" kern="1200" baseline="30000" dirty="0"/>
            <a:t>nd</a:t>
          </a:r>
          <a:r>
            <a:rPr lang="en-US" sz="3100" kern="1200" dirty="0"/>
            <a:t> Loss</a:t>
          </a:r>
        </a:p>
      </dsp:txBody>
      <dsp:txXfrm>
        <a:off x="0" y="2267396"/>
        <a:ext cx="2675929" cy="1605557"/>
      </dsp:txXfrm>
    </dsp:sp>
    <dsp:sp modelId="{F4EBB30D-F992-4202-ACAF-59711F9B59F5}">
      <dsp:nvSpPr>
        <dsp:cNvPr id="0" name=""/>
        <dsp:cNvSpPr/>
      </dsp:nvSpPr>
      <dsp:spPr>
        <a:xfrm>
          <a:off x="2943522" y="2267396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Carry Market-Making Costs</a:t>
          </a:r>
        </a:p>
      </dsp:txBody>
      <dsp:txXfrm>
        <a:off x="2943522" y="2267396"/>
        <a:ext cx="2675929" cy="1605557"/>
      </dsp:txXfrm>
    </dsp:sp>
    <dsp:sp modelId="{B8A566DD-CDD8-406C-A3DB-E986977972D5}">
      <dsp:nvSpPr>
        <dsp:cNvPr id="0" name=""/>
        <dsp:cNvSpPr/>
      </dsp:nvSpPr>
      <dsp:spPr>
        <a:xfrm>
          <a:off x="5887045" y="2267396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Convene &amp; Organize</a:t>
          </a:r>
        </a:p>
      </dsp:txBody>
      <dsp:txXfrm>
        <a:off x="5887045" y="2267396"/>
        <a:ext cx="2675929" cy="1605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631DE-7823-41CD-999F-992BAED5DBFB}">
      <dsp:nvSpPr>
        <dsp:cNvPr id="0" name=""/>
        <dsp:cNvSpPr/>
      </dsp:nvSpPr>
      <dsp:spPr>
        <a:xfrm>
          <a:off x="0" y="85785"/>
          <a:ext cx="8562975" cy="655200"/>
        </a:xfrm>
        <a:prstGeom prst="round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Public</a:t>
          </a:r>
        </a:p>
      </dsp:txBody>
      <dsp:txXfrm>
        <a:off x="31984" y="117769"/>
        <a:ext cx="8499007" cy="591232"/>
      </dsp:txXfrm>
    </dsp:sp>
    <dsp:sp modelId="{5235926F-4A57-48F6-AF7D-E700A18BE9BA}">
      <dsp:nvSpPr>
        <dsp:cNvPr id="0" name=""/>
        <dsp:cNvSpPr/>
      </dsp:nvSpPr>
      <dsp:spPr>
        <a:xfrm>
          <a:off x="0" y="740985"/>
          <a:ext cx="8562975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87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Directly part of government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Either an independent agency, or division of existing</a:t>
          </a:r>
        </a:p>
      </dsp:txBody>
      <dsp:txXfrm>
        <a:off x="0" y="740985"/>
        <a:ext cx="8562975" cy="710010"/>
      </dsp:txXfrm>
    </dsp:sp>
    <dsp:sp modelId="{7793D034-22E0-416C-8498-BE153DD020D4}">
      <dsp:nvSpPr>
        <dsp:cNvPr id="0" name=""/>
        <dsp:cNvSpPr/>
      </dsp:nvSpPr>
      <dsp:spPr>
        <a:xfrm>
          <a:off x="0" y="1450995"/>
          <a:ext cx="8562975" cy="655200"/>
        </a:xfrm>
        <a:prstGeom prst="round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Quasi-Public</a:t>
          </a:r>
        </a:p>
      </dsp:txBody>
      <dsp:txXfrm>
        <a:off x="31984" y="1482979"/>
        <a:ext cx="8499007" cy="591232"/>
      </dsp:txXfrm>
    </dsp:sp>
    <dsp:sp modelId="{56C17D58-2E49-4601-9F53-D47E8638B6EA}">
      <dsp:nvSpPr>
        <dsp:cNvPr id="0" name=""/>
        <dsp:cNvSpPr/>
      </dsp:nvSpPr>
      <dsp:spPr>
        <a:xfrm>
          <a:off x="0" y="2106195"/>
          <a:ext cx="8562975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87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New or repurpose wholly-owned instrumentality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Typically has Board mix of </a:t>
          </a:r>
          <a:r>
            <a:rPr lang="en-US" sz="2200" kern="1200" dirty="0" err="1"/>
            <a:t>govt</a:t>
          </a:r>
          <a:r>
            <a:rPr lang="en-US" sz="2200" kern="1200" dirty="0"/>
            <a:t> and non-</a:t>
          </a:r>
          <a:r>
            <a:rPr lang="en-US" sz="2200" kern="1200" dirty="0" err="1"/>
            <a:t>govt</a:t>
          </a:r>
          <a:r>
            <a:rPr lang="en-US" sz="2200" kern="1200" dirty="0"/>
            <a:t> Directors</a:t>
          </a:r>
        </a:p>
      </dsp:txBody>
      <dsp:txXfrm>
        <a:off x="0" y="2106195"/>
        <a:ext cx="8562975" cy="710010"/>
      </dsp:txXfrm>
    </dsp:sp>
    <dsp:sp modelId="{C0EF4856-FD68-4431-8875-83B6F3242F50}">
      <dsp:nvSpPr>
        <dsp:cNvPr id="0" name=""/>
        <dsp:cNvSpPr/>
      </dsp:nvSpPr>
      <dsp:spPr>
        <a:xfrm>
          <a:off x="0" y="2816204"/>
          <a:ext cx="8562975" cy="655200"/>
        </a:xfrm>
        <a:prstGeom prst="round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“Government Adjacent” Private Non-Profit</a:t>
          </a:r>
        </a:p>
      </dsp:txBody>
      <dsp:txXfrm>
        <a:off x="31984" y="2848188"/>
        <a:ext cx="8499007" cy="591232"/>
      </dsp:txXfrm>
    </dsp:sp>
    <dsp:sp modelId="{4B4FBFEA-C8D3-47D5-A372-469E0B1E9E1A}">
      <dsp:nvSpPr>
        <dsp:cNvPr id="0" name=""/>
        <dsp:cNvSpPr/>
      </dsp:nvSpPr>
      <dsp:spPr>
        <a:xfrm>
          <a:off x="0" y="3471405"/>
          <a:ext cx="8562975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87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Corporation is completely independent of </a:t>
          </a:r>
          <a:r>
            <a:rPr lang="en-US" sz="2200" kern="1200" dirty="0" err="1"/>
            <a:t>govt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Ideally still connected to government in some way…</a:t>
          </a:r>
        </a:p>
      </dsp:txBody>
      <dsp:txXfrm>
        <a:off x="0" y="3471405"/>
        <a:ext cx="8562975" cy="710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CEAF0-1D57-48F0-9F24-306B1CD9D0E7}">
      <dsp:nvSpPr>
        <dsp:cNvPr id="0" name=""/>
        <dsp:cNvSpPr/>
      </dsp:nvSpPr>
      <dsp:spPr>
        <a:xfrm>
          <a:off x="642223" y="0"/>
          <a:ext cx="7278528" cy="4267200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CBFAA-BAD2-449E-9F35-2591E644E3BF}">
      <dsp:nvSpPr>
        <dsp:cNvPr id="0" name=""/>
        <dsp:cNvSpPr/>
      </dsp:nvSpPr>
      <dsp:spPr>
        <a:xfrm>
          <a:off x="9198" y="1280160"/>
          <a:ext cx="2756207" cy="1706880"/>
        </a:xfrm>
        <a:prstGeom prst="round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 Study to Determine Green Bank Objective, Products, Structure</a:t>
          </a:r>
        </a:p>
      </dsp:txBody>
      <dsp:txXfrm>
        <a:off x="92521" y="1363483"/>
        <a:ext cx="2589561" cy="1540234"/>
      </dsp:txXfrm>
    </dsp:sp>
    <dsp:sp modelId="{08AD46C1-CC57-4088-9FBA-49CB36E579E0}">
      <dsp:nvSpPr>
        <dsp:cNvPr id="0" name=""/>
        <dsp:cNvSpPr/>
      </dsp:nvSpPr>
      <dsp:spPr>
        <a:xfrm>
          <a:off x="2903383" y="1280160"/>
          <a:ext cx="2756207" cy="1706880"/>
        </a:xfrm>
        <a:prstGeom prst="round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Green Bank Implementation Plan</a:t>
          </a:r>
        </a:p>
      </dsp:txBody>
      <dsp:txXfrm>
        <a:off x="2986706" y="1363483"/>
        <a:ext cx="2589561" cy="1540234"/>
      </dsp:txXfrm>
    </dsp:sp>
    <dsp:sp modelId="{ADC692F3-8E87-4121-BE31-D5A0340E2E5D}">
      <dsp:nvSpPr>
        <dsp:cNvPr id="0" name=""/>
        <dsp:cNvSpPr/>
      </dsp:nvSpPr>
      <dsp:spPr>
        <a:xfrm>
          <a:off x="5797568" y="1280160"/>
          <a:ext cx="2756207" cy="1706880"/>
        </a:xfrm>
        <a:prstGeom prst="round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Stand-Up &amp; Operationalize Green Bank</a:t>
          </a:r>
        </a:p>
      </dsp:txBody>
      <dsp:txXfrm>
        <a:off x="5880891" y="1363483"/>
        <a:ext cx="2589561" cy="154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F6206-3FAC-4969-8BAC-6D94A1AC401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E72C-EC89-4331-8F05-823570C2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7E5D22-AE1B-4411-A194-212935EADB2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4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36BBD-54EA-2D47-A705-5F1399BE13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0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6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9F43-9E01-41C3-B79A-E6A7D334297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4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9BE8BB-5F41-4999-95EA-16DB2153A8D3}" type="slidenum">
              <a:rPr lang="en-US" altLang="en-US">
                <a:latin typeface="Calibri" panose="020F0502020204030204" pitchFamily="34" charset="0"/>
              </a:rPr>
              <a:pPr/>
              <a:t>34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0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rgbClr val="6EB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rgbClr val="4B7B2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6" name="Picture 2" descr="C:\Users\jss85\Dropbox\CGC (1)\Official docs and background\rectangular CGC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57200"/>
            <a:ext cx="6172200" cy="10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7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3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6131" indent="-178452">
              <a:buSzPct val="75000"/>
              <a:buChar char="•"/>
            </a:lvl2pPr>
            <a:lvl3pPr marL="713805" indent="-178452">
              <a:buSzPct val="75000"/>
              <a:buChar char="•"/>
            </a:lvl3pPr>
            <a:lvl4pPr marL="981479" indent="-178452">
              <a:buSzPct val="75000"/>
              <a:buChar char="•"/>
            </a:lvl4pPr>
            <a:lvl5pPr marL="1249152" indent="-178452"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14284B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652500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rgbClr val="6EB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rgbClr val="4B7B2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6" name="Picture 2" descr="C:\Users\jss85\Dropbox\CGC (1)\Official docs and background\rectangular CGC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57200"/>
            <a:ext cx="6172200" cy="10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6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4" y="152400"/>
            <a:ext cx="8763000" cy="1143000"/>
          </a:xfrm>
        </p:spPr>
        <p:txBody>
          <a:bodyPr/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84" y="1645693"/>
            <a:ext cx="8562833" cy="4267200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2" descr="C:\Users\jss85\Dropbox\CGC (1)\Official docs and background\rectangular CGC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" y="6315646"/>
            <a:ext cx="2387921" cy="4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8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97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2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2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1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4" y="152400"/>
            <a:ext cx="8763000" cy="1143000"/>
          </a:xfrm>
        </p:spPr>
        <p:txBody>
          <a:bodyPr/>
          <a:lstStyle>
            <a:lvl1pPr algn="l"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84" y="1645693"/>
            <a:ext cx="8562833" cy="426720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j-lt"/>
              </a:defRPr>
            </a:lvl1pPr>
          </a:lstStyle>
          <a:p>
            <a:fld id="{A18D860C-7DA1-4B25-84B3-A9E931FFADF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2" descr="C:\Users\jss85\Dropbox\CGC (1)\Official docs and background\rectangular CGC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" y="6315646"/>
            <a:ext cx="2387921" cy="4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43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8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1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49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99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1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3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1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4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7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4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2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1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3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8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9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8229600" cy="1222375"/>
          </a:xfrm>
        </p:spPr>
        <p:txBody>
          <a:bodyPr/>
          <a:lstStyle/>
          <a:p>
            <a:r>
              <a:rPr lang="en-US" altLang="en-US" sz="4000" dirty="0"/>
              <a:t>CGC &amp; The Green Bank Financing Model to Accelerate</a:t>
            </a:r>
            <a:br>
              <a:rPr lang="en-US" altLang="en-US" sz="4000" dirty="0"/>
            </a:br>
            <a:r>
              <a:rPr lang="en-US" altLang="en-US" sz="4000" dirty="0"/>
              <a:t>Clean Energy Market Growth</a:t>
            </a:r>
            <a:endParaRPr lang="en-US" altLang="en-US" sz="2800" b="0" i="1" dirty="0"/>
          </a:p>
        </p:txBody>
      </p:sp>
      <p:sp>
        <p:nvSpPr>
          <p:cNvPr id="14339" name="Subtitle 5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543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i="1" dirty="0"/>
              <a:t>Coalition for Green Capital</a:t>
            </a:r>
          </a:p>
          <a:p>
            <a:pPr>
              <a:spcBef>
                <a:spcPts val="0"/>
              </a:spcBef>
            </a:pPr>
            <a:r>
              <a:rPr lang="en-US" altLang="en-US" i="1" dirty="0"/>
              <a:t>April 2017</a:t>
            </a:r>
          </a:p>
          <a:p>
            <a:pPr>
              <a:spcBef>
                <a:spcPts val="0"/>
              </a:spcBef>
            </a:pPr>
            <a:endParaRPr lang="en-US" altLang="en-US" i="1" dirty="0"/>
          </a:p>
          <a:p>
            <a:pPr>
              <a:spcBef>
                <a:spcPts val="0"/>
              </a:spcBef>
            </a:pPr>
            <a:endParaRPr lang="en-US" altLang="en-US" i="1" dirty="0"/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57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Green Bank can proactively design and offer holistic products and programs, or respond to market needs</a:t>
            </a: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38" y="1411677"/>
            <a:ext cx="7086762" cy="53097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201304" y="6012362"/>
            <a:ext cx="3155587" cy="762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structured so that end customer repayment plus remaining energy bill is less than prior energy bill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784195" y="2330605"/>
            <a:ext cx="1973766" cy="3456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Utility Bill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86039" y="4928839"/>
            <a:ext cx="1973766" cy="858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Utility Bill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6039" y="3189250"/>
            <a:ext cx="1973766" cy="1739588"/>
          </a:xfrm>
          <a:prstGeom prst="rect">
            <a:avLst/>
          </a:prstGeom>
          <a:solidFill>
            <a:srgbClr val="4B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Renewable/ Efficiency Financing Payment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43000" y="5787483"/>
            <a:ext cx="6858000" cy="0"/>
          </a:xfrm>
          <a:prstGeom prst="line">
            <a:avLst/>
          </a:prstGeom>
          <a:solidFill>
            <a:srgbClr val="76A82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153804" y="2330605"/>
            <a:ext cx="6858000" cy="0"/>
          </a:xfrm>
          <a:prstGeom prst="line">
            <a:avLst/>
          </a:prstGeom>
          <a:solidFill>
            <a:srgbClr val="76A824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09078" y="1835046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+mj-lt"/>
              </a:rPr>
              <a:t>BEFORE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10922" y="1835046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+mj-lt"/>
              </a:rPr>
              <a:t>AFTER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09078" y="5949693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latin typeface="+mj-lt"/>
              </a:rPr>
              <a:t>Grid Electricity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10922" y="5952837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latin typeface="+mj-lt"/>
              </a:rPr>
              <a:t>Clean Energy Upgrade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361771" y="2384485"/>
            <a:ext cx="0" cy="777240"/>
          </a:xfrm>
          <a:prstGeom prst="straightConnector1">
            <a:avLst/>
          </a:prstGeom>
          <a:solidFill>
            <a:srgbClr val="76A824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10922" y="2574055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i="1" dirty="0">
                <a:solidFill>
                  <a:srgbClr val="FF0000"/>
                </a:solidFill>
                <a:latin typeface="+mj-lt"/>
              </a:rPr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42923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Green Bank approach delivers unique benefits vs. other policy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13011" y="1598612"/>
            <a:ext cx="8517978" cy="417475"/>
          </a:xfrm>
          <a:prstGeom prst="rect">
            <a:avLst/>
          </a:prstGeom>
          <a:solidFill>
            <a:srgbClr val="4B7B27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2000" b="1" dirty="0">
                <a:solidFill>
                  <a:srgbClr val="FFFFFF"/>
                </a:solidFill>
              </a:rPr>
              <a:t>Green Bank Benefits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0896" y="2020923"/>
            <a:ext cx="8522208" cy="39612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Private Sector Leverage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r>
              <a:rPr lang="en-US" dirty="0">
                <a:solidFill>
                  <a:srgbClr val="000000"/>
                </a:solidFill>
              </a:rPr>
              <a:t>Financial tools designed to maximize the amount of private sector investment per public dollar used</a:t>
            </a:r>
          </a:p>
          <a:p>
            <a:pPr lvl="1" defTabSz="914400"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Efficient Government</a:t>
            </a: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r>
              <a:rPr lang="en-US" dirty="0">
                <a:solidFill>
                  <a:srgbClr val="000000"/>
                </a:solidFill>
              </a:rPr>
              <a:t>Provide loans to preserve public capital &amp; do deeper efficiency projects</a:t>
            </a: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r>
              <a:rPr lang="en-US" dirty="0">
                <a:solidFill>
                  <a:srgbClr val="000000"/>
                </a:solidFill>
              </a:rPr>
              <a:t>Work in coordination with other agencies to maximize program value</a:t>
            </a: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Create Jobs &amp; Economic Growth</a:t>
            </a: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r>
              <a:rPr lang="en-US" dirty="0">
                <a:solidFill>
                  <a:srgbClr val="000000"/>
                </a:solidFill>
              </a:rPr>
              <a:t>Clean energy financing enables demand for projects from contractors</a:t>
            </a: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r>
              <a:rPr lang="en-US" dirty="0">
                <a:solidFill>
                  <a:srgbClr val="000000"/>
                </a:solidFill>
              </a:rPr>
              <a:t>Public private partnerships create investment opportunities for lenders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Put Money Back in Citizens’ Pockets</a:t>
            </a: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r>
              <a:rPr lang="en-US" dirty="0">
                <a:solidFill>
                  <a:srgbClr val="000000"/>
                </a:solidFill>
              </a:rPr>
              <a:t>Less funding needed to support public financing than public grants</a:t>
            </a: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r>
              <a:rPr lang="en-US" dirty="0">
                <a:solidFill>
                  <a:srgbClr val="000000"/>
                </a:solidFill>
              </a:rPr>
              <a:t>Reduced energy bills with efficiency, renewables create monthly savings</a:t>
            </a: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defTabSz="914400">
              <a:buFont typeface="Georgia" panose="02040502050405020303" pitchFamily="18" charset="0"/>
              <a:buChar char="−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6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0584" y="2287503"/>
            <a:ext cx="7710416" cy="457200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0584" y="1645693"/>
            <a:ext cx="8562833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Introduction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Green Bank Landscape &amp; Outcomes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Creation &amp; Design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Global Green Bank Trends &amp; Lessons Learned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CGC’s Green Bank Projects &amp; Ways We Can Help</a:t>
            </a:r>
          </a:p>
        </p:txBody>
      </p:sp>
    </p:spTree>
    <p:extLst>
      <p:ext uri="{BB962C8B-B14F-4D97-AF65-F5344CB8AC3E}">
        <p14:creationId xmlns:p14="http://schemas.microsoft.com/office/powerpoint/2010/main" val="234100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Operating Green Banks have already driven USD $22B investment, proven the model works</a:t>
            </a: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8" y="1685956"/>
            <a:ext cx="7993364" cy="39764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86399" y="2694486"/>
            <a:ext cx="2302691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UK Green Investment Bank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4868" y="3270985"/>
            <a:ext cx="2813591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Japan Green Finance Organization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2300" y="3847484"/>
            <a:ext cx="1839824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 err="1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GreenTech</a:t>
            </a:r>
            <a:r>
              <a:rPr lang="en-US" sz="1200" i="1" dirty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 Malaysia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19191" y="2955352"/>
            <a:ext cx="1458334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CT Green Bank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80198" y="3509350"/>
            <a:ext cx="1493807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NY Green Bank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22310" y="4423982"/>
            <a:ext cx="2950190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Clean Energy Finance Corporation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88488" y="6341108"/>
            <a:ext cx="568027" cy="245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algn="ctr" defTabSz="410730" latinLnBrk="1" hangingPunct="0"/>
            <a:fld id="{2E6929AD-6177-D547-BD9E-9C49819525F6}" type="slidenum">
              <a:rPr lang="en-US" sz="1100" kern="0">
                <a:solidFill>
                  <a:srgbClr val="FFFFFF">
                    <a:lumMod val="50000"/>
                  </a:srgbClr>
                </a:solidFill>
                <a:latin typeface="Trebuchet MS"/>
                <a:ea typeface="Helvetica Light"/>
                <a:cs typeface="Trebuchet MS"/>
                <a:sym typeface="Helvetica Light"/>
              </a:rPr>
              <a:pPr algn="ctr" defTabSz="410730" latinLnBrk="1" hangingPunct="0"/>
              <a:t>14</a:t>
            </a:fld>
            <a:endParaRPr lang="en-US" sz="1100" kern="0" dirty="0">
              <a:solidFill>
                <a:srgbClr val="FFFFFF">
                  <a:lumMod val="50000"/>
                </a:srgbClr>
              </a:solidFill>
              <a:latin typeface="Trebuchet MS"/>
              <a:ea typeface="Helvetica Light"/>
              <a:cs typeface="Trebuchet MS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866" y="4837794"/>
            <a:ext cx="39210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Leverage ratios </a:t>
            </a:r>
            <a:r>
              <a:rPr lang="en-US" sz="2200" b="1" dirty="0">
                <a:solidFill>
                  <a:srgbClr val="1A3360"/>
                </a:solidFill>
                <a:latin typeface="Georgia" panose="02040502050405020303" pitchFamily="18" charset="0"/>
              </a:rPr>
              <a:t>3x, 4x</a:t>
            </a:r>
            <a:r>
              <a:rPr lang="is-IS" sz="2200" b="1" dirty="0">
                <a:solidFill>
                  <a:srgbClr val="1A3360"/>
                </a:solidFill>
                <a:latin typeface="Georgia" panose="02040502050405020303" pitchFamily="18" charset="0"/>
              </a:rPr>
              <a:t>…11x for certain investments</a:t>
            </a:r>
            <a:endParaRPr lang="en-US" sz="2200" dirty="0">
              <a:solidFill>
                <a:srgbClr val="1A33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432" y="1461628"/>
            <a:ext cx="454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USD 6.3 billion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 </a:t>
            </a:r>
            <a:r>
              <a:rPr lang="en-US" sz="2200" b="1" dirty="0">
                <a:solidFill>
                  <a:srgbClr val="1A3360"/>
                </a:solidFill>
                <a:latin typeface="Georgia" panose="02040502050405020303" pitchFamily="18" charset="0"/>
              </a:rPr>
              <a:t>in capital committed or invested</a:t>
            </a:r>
            <a:endParaRPr lang="en-US" sz="2200" dirty="0">
              <a:solidFill>
                <a:srgbClr val="1A33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029" y="3962826"/>
            <a:ext cx="45400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USD 22 billion</a:t>
            </a:r>
            <a:r>
              <a:rPr lang="en-US" sz="3200" b="1" dirty="0">
                <a:solidFill>
                  <a:srgbClr val="1A33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200" b="1" dirty="0">
                <a:solidFill>
                  <a:srgbClr val="1A3360"/>
                </a:solidFill>
                <a:latin typeface="Georgia" panose="02040502050405020303" pitchFamily="18" charset="0"/>
              </a:rPr>
              <a:t>total capital mobilized for clean energy projects</a:t>
            </a:r>
            <a:endParaRPr lang="en-US" sz="2200" dirty="0">
              <a:solidFill>
                <a:srgbClr val="1A33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299" y="5936109"/>
            <a:ext cx="353060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+mn-ea"/>
                <a:cs typeface="Georgia"/>
                <a:sym typeface="Helvetica Light"/>
              </a:rPr>
              <a:t>Source:</a:t>
            </a:r>
            <a:r>
              <a:rPr kumimoji="0" lang="en-US" sz="14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+mn-ea"/>
                <a:cs typeface="Georgia"/>
                <a:sym typeface="Helvetica Light"/>
              </a:rPr>
              <a:t> NRDC and CGC calculation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+mn-ea"/>
              <a:cs typeface="Georgia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496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6 Green Banks of the Green Bank Network have financed projects across renewables and efficiency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36188"/>
              </p:ext>
            </p:extLst>
          </p:nvPr>
        </p:nvGraphicFramePr>
        <p:xfrm>
          <a:off x="-692925" y="1504594"/>
          <a:ext cx="5757863" cy="444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88489" y="6341109"/>
            <a:ext cx="568027" cy="245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3" tIns="35713" rIns="35713" bIns="35713" numCol="1" spcCol="26785" rtlCol="0" anchor="ctr">
            <a:spAutoFit/>
          </a:bodyPr>
          <a:lstStyle/>
          <a:p>
            <a:pPr algn="ctr" rtl="0" latinLnBrk="1" hangingPunct="0"/>
            <a:fld id="{2E6929AD-6177-D547-BD9E-9C49819525F6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pPr algn="ctr" rtl="0" latinLnBrk="1" hangingPunct="0"/>
              <a:t>15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26" name="Content Placeholder 6"/>
          <p:cNvSpPr>
            <a:spLocks noGrp="1"/>
          </p:cNvSpPr>
          <p:nvPr/>
        </p:nvSpPr>
        <p:spPr>
          <a:xfrm>
            <a:off x="4607737" y="1366976"/>
            <a:ext cx="2209761" cy="2620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657" indent="-342657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2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1pPr>
            <a:lvl2pPr marL="742418" indent="-285546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2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2pPr>
            <a:lvl3pPr marL="1142178" indent="-228434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2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3pPr>
            <a:lvl4pPr marL="1599052" indent="-228434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0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4pPr>
            <a:lvl5pPr marL="2055930" indent="-228434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0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5pPr>
            <a:lvl6pPr marL="2512802" indent="-228434" algn="l" defTabSz="45686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72" indent="-228434" algn="l" defTabSz="45686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547" indent="-228434" algn="l" defTabSz="45686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415" indent="-228434" algn="l" defTabSz="45686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4BCF0"/>
                </a:solidFill>
                <a:latin typeface="Georgia" panose="02040502050405020303" pitchFamily="18" charset="0"/>
              </a:rPr>
              <a:t>Energy Efficiency</a:t>
            </a:r>
          </a:p>
          <a:p>
            <a:pPr marL="456848" lvl="1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Commercial  retrofits</a:t>
            </a:r>
          </a:p>
          <a:p>
            <a:pPr marL="456848" lvl="1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Energy management systems</a:t>
            </a:r>
          </a:p>
          <a:p>
            <a:pPr marL="456848" lvl="1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LED street lighting</a:t>
            </a:r>
          </a:p>
          <a:p>
            <a:pPr marL="456848" lvl="1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Low emissions vehicles</a:t>
            </a:r>
          </a:p>
          <a:p>
            <a:pPr marL="456848" lvl="1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Residential retrofits</a:t>
            </a: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-235725" y="1321083"/>
          <a:ext cx="5757863" cy="444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ontent Placeholder 6"/>
          <p:cNvSpPr txBox="1">
            <a:spLocks/>
          </p:cNvSpPr>
          <p:nvPr/>
        </p:nvSpPr>
        <p:spPr>
          <a:xfrm>
            <a:off x="6839725" y="1366976"/>
            <a:ext cx="2476500" cy="2570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9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3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20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91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62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38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04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82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24BCF0"/>
                </a:solidFill>
                <a:latin typeface="Georgia" panose="02040502050405020303" pitchFamily="18" charset="0"/>
              </a:rPr>
              <a:t>Onshore Renewables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Geothermal 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Onshore wind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Small hydro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Solar PV and thermal 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Storage 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Wind</a:t>
            </a:r>
            <a:endParaRPr lang="en-US" sz="14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959" y="5425376"/>
            <a:ext cx="3600450" cy="8309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>
            <a:defPPr>
              <a:defRPr lang="en-US"/>
            </a:defPPr>
            <a:lvl1pPr marL="0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9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3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20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91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62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38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04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82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Georgia" panose="02040502050405020303" pitchFamily="18" charset="0"/>
                <a:cs typeface="Arial"/>
              </a:rPr>
              <a:t>Percent of total GBN members’ capital investments and commitments by sector</a:t>
            </a:r>
          </a:p>
        </p:txBody>
      </p:sp>
      <p:sp>
        <p:nvSpPr>
          <p:cNvPr id="30" name="Content Placeholder 6"/>
          <p:cNvSpPr txBox="1">
            <a:spLocks/>
          </p:cNvSpPr>
          <p:nvPr/>
        </p:nvSpPr>
        <p:spPr>
          <a:xfrm>
            <a:off x="6839725" y="3987489"/>
            <a:ext cx="2476500" cy="2570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9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3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20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91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62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38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04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82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24BCF0"/>
                </a:solidFill>
                <a:latin typeface="Georgia" panose="02040502050405020303" pitchFamily="18" charset="0"/>
              </a:rPr>
              <a:t>Waste and Bioenergy 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Anaerobic biogas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Biomass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CHP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Landfill gas </a:t>
            </a:r>
          </a:p>
          <a:p>
            <a:pPr marL="456848" lvl="1">
              <a:spcBef>
                <a:spcPts val="1200"/>
              </a:spcBef>
            </a:pPr>
            <a:r>
              <a:rPr lang="en-US" sz="1400" dirty="0">
                <a:latin typeface="Georgia" panose="02040502050405020303" pitchFamily="18" charset="0"/>
              </a:rPr>
              <a:t>Waste to energy</a:t>
            </a:r>
          </a:p>
        </p:txBody>
      </p:sp>
      <p:sp>
        <p:nvSpPr>
          <p:cNvPr id="31" name="Content Placeholder 6"/>
          <p:cNvSpPr>
            <a:spLocks noGrp="1"/>
          </p:cNvSpPr>
          <p:nvPr/>
        </p:nvSpPr>
        <p:spPr>
          <a:xfrm>
            <a:off x="4607737" y="3987489"/>
            <a:ext cx="2209761" cy="2620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657" indent="-342657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2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1pPr>
            <a:lvl2pPr marL="742418" indent="-285546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2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2pPr>
            <a:lvl3pPr marL="1142178" indent="-228434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2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3pPr>
            <a:lvl4pPr marL="1599052" indent="-228434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0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4pPr>
            <a:lvl5pPr marL="2055930" indent="-228434" algn="l" defTabSz="456869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Arial"/>
              <a:buChar char="•"/>
              <a:defRPr sz="2000" kern="1200">
                <a:solidFill>
                  <a:srgbClr val="545454"/>
                </a:solidFill>
                <a:latin typeface="Arial"/>
                <a:ea typeface="+mn-ea"/>
                <a:cs typeface="+mn-cs"/>
              </a:defRPr>
            </a:lvl5pPr>
            <a:lvl6pPr marL="2512802" indent="-228434" algn="l" defTabSz="45686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72" indent="-228434" algn="l" defTabSz="45686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547" indent="-228434" algn="l" defTabSz="45686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415" indent="-228434" algn="l" defTabSz="45686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4BCF0"/>
                </a:solidFill>
                <a:latin typeface="Georgia" panose="02040502050405020303" pitchFamily="18" charset="0"/>
              </a:rPr>
              <a:t>Offshore Renewables</a:t>
            </a:r>
          </a:p>
          <a:p>
            <a:pPr marL="456848" lvl="1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Offshore wind</a:t>
            </a:r>
          </a:p>
          <a:p>
            <a:pPr marL="456848" lvl="1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Wave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7512" y="6256369"/>
            <a:ext cx="3600450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>
            <a:defPPr>
              <a:defRPr lang="en-US"/>
            </a:defPPr>
            <a:lvl1pPr marL="0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9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3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20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91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62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38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04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82" algn="l" defTabSz="4568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>
                <a:latin typeface="Georgia" panose="02040502050405020303" pitchFamily="18" charset="0"/>
                <a:cs typeface="Arial"/>
              </a:rPr>
              <a:t>Notes &amp; </a:t>
            </a:r>
            <a:r>
              <a:rPr lang="en-US" sz="1200" dirty="0">
                <a:latin typeface="Georgia" panose="02040502050405020303" pitchFamily="18" charset="0"/>
                <a:cs typeface="Arial"/>
              </a:rPr>
              <a:t>Sources: Preliminary estimate by NRDC and CGC based on available data</a:t>
            </a:r>
          </a:p>
        </p:txBody>
      </p:sp>
    </p:spTree>
    <p:extLst>
      <p:ext uri="{BB962C8B-B14F-4D97-AF65-F5344CB8AC3E}">
        <p14:creationId xmlns:p14="http://schemas.microsoft.com/office/powerpoint/2010/main" val="96623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Case Study: Longest-running Green Bank in CT shows that the model works</a:t>
            </a:r>
            <a:endParaRPr lang="en-US" dirty="0">
              <a:latin typeface="+mj-lt"/>
            </a:endParaRP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79627" y="1884241"/>
          <a:ext cx="856297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/>
              <a:pPr/>
              <a:t>16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5358245" y="2219848"/>
            <a:ext cx="0" cy="3429000"/>
          </a:xfrm>
          <a:prstGeom prst="line">
            <a:avLst/>
          </a:prstGeom>
          <a:solidFill>
            <a:srgbClr val="76A824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444490" y="2458839"/>
            <a:ext cx="1330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Green Bank Launched</a:t>
            </a:r>
          </a:p>
        </p:txBody>
      </p:sp>
      <p:sp>
        <p:nvSpPr>
          <p:cNvPr id="7" name="Rectangle 6"/>
          <p:cNvSpPr/>
          <p:nvPr/>
        </p:nvSpPr>
        <p:spPr>
          <a:xfrm>
            <a:off x="969303" y="1381382"/>
            <a:ext cx="7205395" cy="457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i="1" dirty="0">
                <a:solidFill>
                  <a:srgbClr val="000000"/>
                </a:solidFill>
              </a:rPr>
              <a:t>CT Grows Residential Solar With More Financing </a:t>
            </a:r>
            <a:r>
              <a:rPr lang="en-US" sz="1600" i="1" u="sng" dirty="0">
                <a:solidFill>
                  <a:srgbClr val="000000"/>
                </a:solidFill>
              </a:rPr>
              <a:t>While Reducing Subsidies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2973" y="6098973"/>
            <a:ext cx="5640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Source</a:t>
            </a:r>
            <a:r>
              <a:rPr lang="en-US" sz="1100" dirty="0"/>
              <a:t>: Energize CT, Residential Solar Investment Program, “Section 106 Data – Information on Installers and Costs – Updated April 1, 2016,” available at http://www.energizect.com/your-home/solutions-list/residential-solar-investment-program.</a:t>
            </a:r>
          </a:p>
        </p:txBody>
      </p:sp>
      <p:cxnSp>
        <p:nvCxnSpPr>
          <p:cNvPr id="12" name="Straight Arrow Connector 13"/>
          <p:cNvCxnSpPr>
            <a:cxnSpLocks noChangeShapeType="1"/>
          </p:cNvCxnSpPr>
          <p:nvPr/>
        </p:nvCxnSpPr>
        <p:spPr bwMode="auto">
          <a:xfrm flipH="1">
            <a:off x="5444490" y="2978150"/>
            <a:ext cx="486410" cy="361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108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0584" y="2869399"/>
            <a:ext cx="7710416" cy="457200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0584" y="1645693"/>
            <a:ext cx="8562833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Introduction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Landscape &amp; Outcomes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Green Bank Creation &amp; Design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Global Green Bank Trends &amp; Lessons Learned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CGC’s Green Bank Projects &amp; Ways We Can Help</a:t>
            </a:r>
          </a:p>
        </p:txBody>
      </p:sp>
    </p:spTree>
    <p:extLst>
      <p:ext uri="{BB962C8B-B14F-4D97-AF65-F5344CB8AC3E}">
        <p14:creationId xmlns:p14="http://schemas.microsoft.com/office/powerpoint/2010/main" val="3234995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forms of GBs, with varying degrees of reliance on government for creation, capital, power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414454"/>
              </p:ext>
            </p:extLst>
          </p:nvPr>
        </p:nvGraphicFramePr>
        <p:xfrm>
          <a:off x="290513" y="1646238"/>
          <a:ext cx="85629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3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Successful examples of operating GBs in all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83780" y="1648766"/>
            <a:ext cx="2403587" cy="850605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effectLst/>
                <a:latin typeface="+mj-lt"/>
              </a:rPr>
              <a:t>Public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3780" y="3387068"/>
            <a:ext cx="2403587" cy="850605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effectLst/>
                <a:latin typeface="+mj-lt"/>
              </a:rPr>
              <a:t>Quasi-Public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83780" y="5125370"/>
            <a:ext cx="2403587" cy="850605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effectLst/>
                <a:latin typeface="+mj-lt"/>
              </a:rPr>
              <a:t>Private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effectLst/>
                <a:latin typeface="+mj-lt"/>
              </a:rPr>
              <a:t>Non-Profit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45" y="1669471"/>
            <a:ext cx="3853300" cy="809193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28" y="3532371"/>
            <a:ext cx="1543713" cy="9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I Infrastructure 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94" y="4016120"/>
            <a:ext cx="2756451" cy="62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876" y="4974409"/>
            <a:ext cx="2609850" cy="1152525"/>
          </a:xfrm>
          <a:prstGeom prst="rect">
            <a:avLst/>
          </a:prstGeom>
        </p:spPr>
      </p:pic>
      <p:pic>
        <p:nvPicPr>
          <p:cNvPr id="1032" name="Picture 8" descr="DEP-T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68" y="5064895"/>
            <a:ext cx="24669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436418" y="2712027"/>
            <a:ext cx="8125691" cy="0"/>
          </a:xfrm>
          <a:prstGeom prst="line">
            <a:avLst/>
          </a:prstGeom>
          <a:solidFill>
            <a:srgbClr val="76A824"/>
          </a:solidFill>
          <a:ln w="38100" cap="flat" cmpd="sng" algn="ctr">
            <a:solidFill>
              <a:srgbClr val="4B7B2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36417" y="4765963"/>
            <a:ext cx="8125691" cy="0"/>
          </a:xfrm>
          <a:prstGeom prst="line">
            <a:avLst/>
          </a:prstGeom>
          <a:solidFill>
            <a:srgbClr val="76A824"/>
          </a:solidFill>
          <a:ln w="38100" cap="flat" cmpd="sng" algn="ctr">
            <a:solidFill>
              <a:srgbClr val="4B7B2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Australia CEFC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17" y="2943613"/>
            <a:ext cx="15144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 GI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01" y="2812977"/>
            <a:ext cx="1391186" cy="9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1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Bank financing can drive private investment, business growth, energy savings, CO2 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84" y="1503189"/>
            <a:ext cx="8562833" cy="4267200"/>
          </a:xfrm>
        </p:spPr>
        <p:txBody>
          <a:bodyPr/>
          <a:lstStyle/>
          <a:p>
            <a:r>
              <a:rPr lang="en-US" b="1" u="sng" dirty="0">
                <a:solidFill>
                  <a:srgbClr val="4B7B27"/>
                </a:solidFill>
              </a:rPr>
              <a:t>Public dollars are limited.</a:t>
            </a:r>
            <a:r>
              <a:rPr lang="en-US" dirty="0"/>
              <a:t> Must be used wisely and efficiently to maximize impact</a:t>
            </a:r>
          </a:p>
          <a:p>
            <a:r>
              <a:rPr lang="en-US" b="1" u="sng" dirty="0">
                <a:solidFill>
                  <a:srgbClr val="4B7B27"/>
                </a:solidFill>
              </a:rPr>
              <a:t>Green Bank</a:t>
            </a:r>
            <a:r>
              <a:rPr lang="en-US" u="sng" dirty="0">
                <a:solidFill>
                  <a:srgbClr val="4B7B27"/>
                </a:solidFill>
              </a:rPr>
              <a:t> </a:t>
            </a:r>
            <a:r>
              <a:rPr lang="en-US" dirty="0"/>
              <a:t>financing designed to </a:t>
            </a:r>
            <a:r>
              <a:rPr lang="en-US" b="1" u="sng" dirty="0">
                <a:solidFill>
                  <a:srgbClr val="4B7B27"/>
                </a:solidFill>
              </a:rPr>
              <a:t>animate private capital</a:t>
            </a:r>
            <a:r>
              <a:rPr lang="en-US" dirty="0"/>
              <a:t>, get bang for the buck</a:t>
            </a:r>
          </a:p>
          <a:p>
            <a:r>
              <a:rPr lang="en-US" dirty="0"/>
              <a:t>Deploys cost-saving clean energy – renewables &amp; efficiency – </a:t>
            </a:r>
            <a:r>
              <a:rPr lang="en-US" b="1" u="sng" dirty="0">
                <a:solidFill>
                  <a:srgbClr val="4B7B27"/>
                </a:solidFill>
              </a:rPr>
              <a:t>lower consumer and business energy bills</a:t>
            </a:r>
          </a:p>
          <a:p>
            <a:r>
              <a:rPr lang="en-US" dirty="0"/>
              <a:t>With financing, public </a:t>
            </a:r>
            <a:r>
              <a:rPr lang="en-US" b="1" u="sng" dirty="0">
                <a:solidFill>
                  <a:srgbClr val="4B7B27"/>
                </a:solidFill>
              </a:rPr>
              <a:t>dollars are recycled</a:t>
            </a:r>
            <a:r>
              <a:rPr lang="en-US" dirty="0"/>
              <a:t> and re-used</a:t>
            </a:r>
          </a:p>
          <a:p>
            <a:r>
              <a:rPr lang="en-US" dirty="0"/>
              <a:t>Now, more than ever, </a:t>
            </a:r>
            <a:r>
              <a:rPr lang="en-US" b="1" u="sng" dirty="0">
                <a:solidFill>
                  <a:srgbClr val="4B7B27"/>
                </a:solidFill>
              </a:rPr>
              <a:t>market-oriented and private-sector focused </a:t>
            </a:r>
            <a:r>
              <a:rPr lang="en-US" dirty="0"/>
              <a:t>climate and energy solutions are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03430" y="5332021"/>
            <a:ext cx="8137140" cy="830077"/>
          </a:xfrm>
          <a:prstGeom prst="rect">
            <a:avLst/>
          </a:prstGeom>
          <a:solidFill>
            <a:srgbClr val="4B7B27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Green Banks have already mobilized over </a:t>
            </a:r>
          </a:p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$20 billion </a:t>
            </a:r>
            <a:r>
              <a:rPr lang="en-US" sz="2400" b="1" dirty="0">
                <a:solidFill>
                  <a:schemeClr val="bg1"/>
                </a:solidFill>
              </a:rPr>
              <a:t>of clean energy investment globally</a:t>
            </a:r>
          </a:p>
        </p:txBody>
      </p:sp>
    </p:spTree>
    <p:extLst>
      <p:ext uri="{BB962C8B-B14F-4D97-AF65-F5344CB8AC3E}">
        <p14:creationId xmlns:p14="http://schemas.microsoft.com/office/powerpoint/2010/main" val="3625205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Long-list of potential U.S. Green Bank capital sources – must be low-cost and patient (i.e. public purpose)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33525"/>
            <a:ext cx="4582804" cy="45995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Federal Government</a:t>
            </a:r>
          </a:p>
          <a:p>
            <a:pPr lvl="1"/>
            <a:r>
              <a:rPr lang="en-US" dirty="0"/>
              <a:t>Grants from DOE</a:t>
            </a:r>
          </a:p>
          <a:p>
            <a:pPr lvl="1"/>
            <a:r>
              <a:rPr lang="en-US" dirty="0"/>
              <a:t>Grants from Treasury via CDFI</a:t>
            </a:r>
          </a:p>
          <a:p>
            <a:pPr lvl="1"/>
            <a:r>
              <a:rPr lang="en-US" dirty="0"/>
              <a:t>Loans from Treasury via CDFI</a:t>
            </a:r>
          </a:p>
          <a:p>
            <a:pPr lvl="1"/>
            <a:r>
              <a:rPr lang="en-US" dirty="0"/>
              <a:t>Capital from EPA via SWRLF</a:t>
            </a:r>
          </a:p>
          <a:p>
            <a:pPr lvl="1"/>
            <a:r>
              <a:rPr lang="en-US" dirty="0"/>
              <a:t>Loans or Loan Guarantee from DOE via LPO</a:t>
            </a:r>
          </a:p>
          <a:p>
            <a:pPr lvl="1"/>
            <a:r>
              <a:rPr lang="en-US" dirty="0"/>
              <a:t>Loans from USDA via RUS</a:t>
            </a:r>
          </a:p>
          <a:p>
            <a:pPr lvl="1"/>
            <a:r>
              <a:rPr lang="en-US" dirty="0"/>
              <a:t>Grants from USDA via RUS</a:t>
            </a:r>
          </a:p>
          <a:p>
            <a:pPr lvl="1"/>
            <a:r>
              <a:rPr lang="en-US" dirty="0"/>
              <a:t>Loans from DOT</a:t>
            </a:r>
          </a:p>
          <a:p>
            <a:pPr lvl="1"/>
            <a:r>
              <a:rPr lang="en-US" dirty="0"/>
              <a:t>Grants from DOT</a:t>
            </a:r>
          </a:p>
          <a:p>
            <a:pPr lvl="0"/>
            <a:r>
              <a:rPr lang="en-US" b="1" dirty="0"/>
              <a:t>State Government</a:t>
            </a:r>
          </a:p>
          <a:p>
            <a:pPr lvl="1"/>
            <a:r>
              <a:rPr lang="en-US" dirty="0"/>
              <a:t>Ratepayer Dollars</a:t>
            </a:r>
          </a:p>
          <a:p>
            <a:pPr lvl="1"/>
            <a:r>
              <a:rPr lang="en-US" dirty="0"/>
              <a:t>Budget Dollars</a:t>
            </a:r>
          </a:p>
          <a:p>
            <a:pPr lvl="1"/>
            <a:r>
              <a:rPr lang="en-US" dirty="0"/>
              <a:t>Remaining ARRA Funds</a:t>
            </a:r>
          </a:p>
          <a:p>
            <a:pPr lvl="1"/>
            <a:r>
              <a:rPr lang="en-US" dirty="0"/>
              <a:t>Repurpose Existing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2012" y="1533525"/>
            <a:ext cx="43815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1" dirty="0"/>
              <a:t>Bond Structures</a:t>
            </a:r>
          </a:p>
          <a:p>
            <a:pPr lvl="1"/>
            <a:r>
              <a:rPr lang="en-US" dirty="0"/>
              <a:t>QECBs</a:t>
            </a:r>
          </a:p>
          <a:p>
            <a:pPr lvl="1"/>
            <a:r>
              <a:rPr lang="en-US" dirty="0"/>
              <a:t>CREBs</a:t>
            </a:r>
          </a:p>
          <a:p>
            <a:pPr lvl="1"/>
            <a:r>
              <a:rPr lang="en-US" dirty="0"/>
              <a:t>Private Activity Bonds</a:t>
            </a:r>
          </a:p>
          <a:p>
            <a:pPr lvl="1"/>
            <a:r>
              <a:rPr lang="en-US" dirty="0"/>
              <a:t>Non-profit Conduit Bonds</a:t>
            </a:r>
          </a:p>
          <a:p>
            <a:pPr lvl="1"/>
            <a:r>
              <a:rPr lang="en-US" dirty="0"/>
              <a:t>Industrial Revenue Bonds</a:t>
            </a:r>
          </a:p>
          <a:p>
            <a:pPr lvl="1"/>
            <a:r>
              <a:rPr lang="en-US" dirty="0"/>
              <a:t>Asset-backed Securities</a:t>
            </a:r>
          </a:p>
          <a:p>
            <a:pPr lvl="1"/>
            <a:r>
              <a:rPr lang="en-US" dirty="0"/>
              <a:t>GO Bonds of State/Local government</a:t>
            </a:r>
          </a:p>
          <a:p>
            <a:pPr lvl="0"/>
            <a:r>
              <a:rPr lang="en-US" b="1" dirty="0"/>
              <a:t>Foundations</a:t>
            </a:r>
          </a:p>
          <a:p>
            <a:pPr lvl="1"/>
            <a:r>
              <a:rPr lang="en-US" dirty="0"/>
              <a:t>Grants</a:t>
            </a:r>
          </a:p>
          <a:p>
            <a:pPr lvl="1"/>
            <a:r>
              <a:rPr lang="en-US" dirty="0"/>
              <a:t>PRI</a:t>
            </a:r>
          </a:p>
          <a:p>
            <a:pPr lvl="0"/>
            <a:r>
              <a:rPr lang="en-US" b="1" dirty="0"/>
              <a:t>Private</a:t>
            </a:r>
          </a:p>
          <a:p>
            <a:pPr lvl="1"/>
            <a:r>
              <a:rPr lang="en-US" dirty="0"/>
              <a:t>High Net Worth Individuals</a:t>
            </a:r>
          </a:p>
          <a:p>
            <a:pPr lvl="1"/>
            <a:r>
              <a:rPr lang="en-US" dirty="0"/>
              <a:t>Money Center Banks &amp; Other CRA Investors</a:t>
            </a:r>
          </a:p>
          <a:p>
            <a:pPr lvl="1"/>
            <a:r>
              <a:rPr lang="en-US" dirty="0"/>
              <a:t>Mission-Driven</a:t>
            </a:r>
          </a:p>
        </p:txBody>
      </p:sp>
    </p:spTree>
    <p:extLst>
      <p:ext uri="{BB962C8B-B14F-4D97-AF65-F5344CB8AC3E}">
        <p14:creationId xmlns:p14="http://schemas.microsoft.com/office/powerpoint/2010/main" val="222971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And National GBs abroad can use range of capital sources for locally-determined investment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82107" y="5950644"/>
            <a:ext cx="2378594" cy="86303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8656" y="1596777"/>
            <a:ext cx="7906689" cy="5124698"/>
            <a:chOff x="491843" y="1101160"/>
            <a:chExt cx="8543002" cy="5614832"/>
          </a:xfrm>
        </p:grpSpPr>
        <p:sp>
          <p:nvSpPr>
            <p:cNvPr id="5" name="Rounded Rectangle 4"/>
            <p:cNvSpPr/>
            <p:nvPr/>
          </p:nvSpPr>
          <p:spPr>
            <a:xfrm rot="16200000">
              <a:off x="2997780" y="1588080"/>
              <a:ext cx="3148440" cy="710738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Georgia" panose="02040502050405020303" pitchFamily="18" charset="0"/>
                </a:rPr>
                <a:t>Developing Nation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535637" y="4104416"/>
              <a:ext cx="3158836" cy="831273"/>
            </a:xfrm>
            <a:prstGeom prst="roundRect">
              <a:avLst/>
            </a:prstGeom>
            <a:solidFill>
              <a:srgbClr val="4B7B27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Georgia" panose="02040502050405020303" pitchFamily="18" charset="0"/>
                </a:rPr>
                <a:t>National Green Bank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48348" y="4073244"/>
              <a:ext cx="1350818" cy="89361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National </a:t>
              </a:r>
              <a:r>
                <a:rPr lang="en-US" dirty="0" err="1">
                  <a:solidFill>
                    <a:prstClr val="white"/>
                  </a:solidFill>
                  <a:latin typeface="Georgia" panose="02040502050405020303" pitchFamily="18" charset="0"/>
                </a:rPr>
                <a:t>Govt</a:t>
              </a:r>
              <a:endParaRPr lang="en-US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699166" y="4520052"/>
              <a:ext cx="8364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348348" y="5679375"/>
              <a:ext cx="1350818" cy="893618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Local Domestic Lender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87164" y="5543557"/>
              <a:ext cx="3274221" cy="109044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Georgia" panose="02040502050405020303" pitchFamily="18" charset="0"/>
                </a:rPr>
                <a:t>Clean Energy Projects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816323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06531" y="6113816"/>
              <a:ext cx="8806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491843" y="2317288"/>
              <a:ext cx="2570018" cy="94557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Development Finance Institutions</a:t>
              </a: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(</a:t>
              </a:r>
              <a:r>
                <a:rPr lang="en-US" dirty="0" err="1">
                  <a:solidFill>
                    <a:prstClr val="white"/>
                  </a:solidFill>
                  <a:latin typeface="Georgia" panose="02040502050405020303" pitchFamily="18" charset="0"/>
                </a:rPr>
                <a:t>e.g</a:t>
              </a:r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 IDB)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00610" y="1101160"/>
              <a:ext cx="2570018" cy="94557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Foreign Institutional Investors</a:t>
              </a: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(e.g. Pensions)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09781" y="1101160"/>
              <a:ext cx="2570018" cy="94557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Environmental Funds</a:t>
              </a: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(e.g. GCF)</a:t>
              </a:r>
            </a:p>
          </p:txBody>
        </p:sp>
        <p:cxnSp>
          <p:nvCxnSpPr>
            <p:cNvPr id="16" name="Straight Arrow Connector 15"/>
            <p:cNvCxnSpPr>
              <a:stCxn id="13" idx="2"/>
            </p:cNvCxnSpPr>
            <p:nvPr/>
          </p:nvCxnSpPr>
          <p:spPr>
            <a:xfrm>
              <a:off x="1776852" y="3262860"/>
              <a:ext cx="4039471" cy="7934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2"/>
            </p:cNvCxnSpPr>
            <p:nvPr/>
          </p:nvCxnSpPr>
          <p:spPr>
            <a:xfrm>
              <a:off x="6085619" y="2046732"/>
              <a:ext cx="29435" cy="19605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2"/>
            </p:cNvCxnSpPr>
            <p:nvPr/>
          </p:nvCxnSpPr>
          <p:spPr>
            <a:xfrm>
              <a:off x="3294790" y="2046732"/>
              <a:ext cx="2709426" cy="19605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59509" y="2519895"/>
              <a:ext cx="35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5725" y="3294033"/>
              <a:ext cx="36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13388" y="3083919"/>
              <a:ext cx="567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3924" y="4035374"/>
              <a:ext cx="35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5956" y="5651246"/>
              <a:ext cx="35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64827" y="2317288"/>
              <a:ext cx="2570018" cy="94557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Green Bonds</a:t>
              </a:r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>
            <a:xfrm flipH="1">
              <a:off x="6346623" y="3262860"/>
              <a:ext cx="1403213" cy="7725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04974" y="2515750"/>
              <a:ext cx="35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535692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115054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412695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675560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938423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832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Growing set of proven products and solutions to address range of potential target markets in the U.S.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195351"/>
              </p:ext>
            </p:extLst>
          </p:nvPr>
        </p:nvGraphicFramePr>
        <p:xfrm>
          <a:off x="301316" y="1546225"/>
          <a:ext cx="8562975" cy="469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Target</a:t>
                      </a:r>
                      <a:r>
                        <a:rPr lang="en-US" sz="2400" baseline="0" dirty="0"/>
                        <a:t> Market</a:t>
                      </a:r>
                      <a:endParaRPr lang="en-US" sz="2400" dirty="0"/>
                    </a:p>
                  </a:txBody>
                  <a:tcPr>
                    <a:solidFill>
                      <a:srgbClr val="4B7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Barriers</a:t>
                      </a:r>
                    </a:p>
                  </a:txBody>
                  <a:tcPr>
                    <a:solidFill>
                      <a:srgbClr val="4B7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Products</a:t>
                      </a:r>
                    </a:p>
                  </a:txBody>
                  <a:tcPr>
                    <a:solidFill>
                      <a:srgbClr val="4B7B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1600" dirty="0"/>
                        <a:t>Residential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Long</a:t>
                      </a:r>
                      <a:r>
                        <a:rPr lang="en-US" sz="1600" baseline="0" dirty="0"/>
                        <a:t> payback period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Trust in savings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Loan 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Small projects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WHEEL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Standard-Offer</a:t>
                      </a:r>
                      <a:r>
                        <a:rPr lang="en-US" sz="1600" baseline="0" dirty="0"/>
                        <a:t> LLR (CT &amp; MI)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R-PACE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/>
                        <a:t>LMI</a:t>
                      </a:r>
                      <a:r>
                        <a:rPr lang="en-US" sz="1600" baseline="0" dirty="0"/>
                        <a:t> SFH Solar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Cost</a:t>
                      </a:r>
                      <a:r>
                        <a:rPr lang="en-US" sz="1600" baseline="0" dirty="0"/>
                        <a:t> of solar power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FICO requirements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Solar Lease + EE Upgrade (CT)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LMI Solar Rental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Split</a:t>
                      </a:r>
                      <a:r>
                        <a:rPr lang="en-US" sz="1600" baseline="0" dirty="0"/>
                        <a:t> incentives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Community Solar (CO)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dirty="0"/>
                        <a:t>Commercial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Low capital priority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Long payback period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Difficulty</a:t>
                      </a:r>
                      <a:r>
                        <a:rPr lang="en-US" sz="1600" baseline="0" dirty="0"/>
                        <a:t> underwriting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C-PACE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Direct</a:t>
                      </a:r>
                      <a:r>
                        <a:rPr lang="en-US" sz="1600" baseline="0" dirty="0"/>
                        <a:t> Lending (for small projects)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dirty="0"/>
                        <a:t>Municipal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Procurement rules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Low</a:t>
                      </a:r>
                      <a:r>
                        <a:rPr lang="en-US" sz="1600" baseline="0" dirty="0"/>
                        <a:t> capital priority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Debt limits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Bundled ESCO Bond (DE)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Muni Bond Aggregation (RI)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/>
                        <a:t>Innovative Grid-Tied</a:t>
                      </a:r>
                      <a:r>
                        <a:rPr lang="en-US" sz="1600" baseline="0" dirty="0"/>
                        <a:t> Renewables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Perceived risk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Lack</a:t>
                      </a:r>
                      <a:r>
                        <a:rPr lang="en-US" sz="1600" baseline="0" dirty="0"/>
                        <a:t> of liquidity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Market-Responsive RFP</a:t>
                      </a:r>
                      <a:r>
                        <a:rPr lang="en-US" sz="1600" baseline="0" dirty="0"/>
                        <a:t> Fund (NY)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5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0584" y="3451295"/>
            <a:ext cx="7710416" cy="457200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0584" y="1645693"/>
            <a:ext cx="8562833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Introduction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Landscape &amp; Outcomes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Creation &amp; Design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Global Green Bank Trends &amp; Lessons Learned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CGC’s Green Bank Projects &amp; Ways We Can Help</a:t>
            </a:r>
          </a:p>
        </p:txBody>
      </p:sp>
    </p:spTree>
    <p:extLst>
      <p:ext uri="{BB962C8B-B14F-4D97-AF65-F5344CB8AC3E}">
        <p14:creationId xmlns:p14="http://schemas.microsoft.com/office/powerpoint/2010/main" val="360769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U.S., the Green Bank model is successful and growing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84" name="Content Placeholder 2"/>
          <p:cNvSpPr>
            <a:spLocks noGrp="1"/>
          </p:cNvSpPr>
          <p:nvPr>
            <p:ph idx="1"/>
          </p:nvPr>
        </p:nvSpPr>
        <p:spPr>
          <a:xfrm>
            <a:off x="5083277" y="1645693"/>
            <a:ext cx="3881026" cy="4267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Since 2011, six state and local Green Banks have been established. </a:t>
            </a:r>
          </a:p>
          <a:p>
            <a:pPr>
              <a:spcBef>
                <a:spcPts val="1000"/>
              </a:spcBef>
            </a:pPr>
            <a:r>
              <a:rPr lang="en-US" dirty="0"/>
              <a:t>As of mid FY17, Green Banks have sparked </a:t>
            </a:r>
            <a:br>
              <a:rPr lang="en-US" dirty="0"/>
            </a:br>
            <a:r>
              <a:rPr lang="en-US" dirty="0"/>
              <a:t>~$2 billion in energy investment, with majority of dollars coming from private sector</a:t>
            </a:r>
          </a:p>
          <a:p>
            <a:pPr>
              <a:spcBef>
                <a:spcPts val="1000"/>
              </a:spcBef>
            </a:pPr>
            <a:endParaRPr lang="en-US" dirty="0"/>
          </a:p>
        </p:txBody>
      </p:sp>
      <p:graphicFrame>
        <p:nvGraphicFramePr>
          <p:cNvPr id="190" name="Chart 189"/>
          <p:cNvGraphicFramePr/>
          <p:nvPr>
            <p:extLst/>
          </p:nvPr>
        </p:nvGraphicFramePr>
        <p:xfrm>
          <a:off x="248939" y="1645693"/>
          <a:ext cx="4745848" cy="459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1" name="TextBox 190"/>
          <p:cNvSpPr txBox="1"/>
          <p:nvPr/>
        </p:nvSpPr>
        <p:spPr>
          <a:xfrm>
            <a:off x="2621013" y="6352545"/>
            <a:ext cx="6026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Notes &amp; Sources</a:t>
            </a:r>
            <a:r>
              <a:rPr lang="en-US" sz="1100" dirty="0"/>
              <a:t>: CGC analysis; Green Bank numbers for </a:t>
            </a:r>
            <a:r>
              <a:rPr lang="en-US" sz="1100" i="1" dirty="0"/>
              <a:t>fiscal</a:t>
            </a:r>
            <a:r>
              <a:rPr lang="en-US" sz="1100" dirty="0"/>
              <a:t> year</a:t>
            </a:r>
            <a:endParaRPr lang="en-US" sz="1100" u="sng" dirty="0"/>
          </a:p>
        </p:txBody>
      </p:sp>
    </p:spTree>
    <p:extLst>
      <p:ext uri="{BB962C8B-B14F-4D97-AF65-F5344CB8AC3E}">
        <p14:creationId xmlns:p14="http://schemas.microsoft.com/office/powerpoint/2010/main" val="245043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increase in interest from Foundation &amp; Private sector to offer public-purpose dollars for this 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33525"/>
            <a:ext cx="4582804" cy="45995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Federal Government</a:t>
            </a:r>
          </a:p>
          <a:p>
            <a:pPr lvl="1"/>
            <a:r>
              <a:rPr lang="en-US" dirty="0"/>
              <a:t>Grants from DOE</a:t>
            </a:r>
          </a:p>
          <a:p>
            <a:pPr lvl="1"/>
            <a:r>
              <a:rPr lang="en-US" dirty="0"/>
              <a:t>Grants from Treasury via CDFI</a:t>
            </a:r>
          </a:p>
          <a:p>
            <a:pPr lvl="1"/>
            <a:r>
              <a:rPr lang="en-US" dirty="0"/>
              <a:t>Loans from Treasury via CDFI</a:t>
            </a:r>
          </a:p>
          <a:p>
            <a:pPr lvl="1"/>
            <a:r>
              <a:rPr lang="en-US" dirty="0"/>
              <a:t>Capital from EPA via SWRLF</a:t>
            </a:r>
          </a:p>
          <a:p>
            <a:pPr lvl="1"/>
            <a:r>
              <a:rPr lang="en-US" dirty="0"/>
              <a:t>Loans or Loan Guarantee from DOE via LPO</a:t>
            </a:r>
          </a:p>
          <a:p>
            <a:pPr lvl="1"/>
            <a:r>
              <a:rPr lang="en-US" dirty="0"/>
              <a:t>Loans from USDA via RUS</a:t>
            </a:r>
          </a:p>
          <a:p>
            <a:pPr lvl="1"/>
            <a:r>
              <a:rPr lang="en-US" dirty="0"/>
              <a:t>Grants from USDA via RUS</a:t>
            </a:r>
          </a:p>
          <a:p>
            <a:pPr lvl="1"/>
            <a:r>
              <a:rPr lang="en-US" dirty="0"/>
              <a:t>Loans from DOT</a:t>
            </a:r>
          </a:p>
          <a:p>
            <a:pPr lvl="1"/>
            <a:r>
              <a:rPr lang="en-US" dirty="0"/>
              <a:t>Grants from DOT</a:t>
            </a:r>
          </a:p>
          <a:p>
            <a:pPr lvl="0"/>
            <a:r>
              <a:rPr lang="en-US" b="1" dirty="0"/>
              <a:t>State Government</a:t>
            </a:r>
          </a:p>
          <a:p>
            <a:pPr lvl="1"/>
            <a:r>
              <a:rPr lang="en-US" dirty="0"/>
              <a:t>Ratepayer Dollars</a:t>
            </a:r>
          </a:p>
          <a:p>
            <a:pPr lvl="1"/>
            <a:r>
              <a:rPr lang="en-US" dirty="0"/>
              <a:t>Budget Dollars</a:t>
            </a:r>
          </a:p>
          <a:p>
            <a:pPr lvl="1"/>
            <a:r>
              <a:rPr lang="en-US" dirty="0"/>
              <a:t>Remaining ARRA Funds</a:t>
            </a:r>
          </a:p>
          <a:p>
            <a:pPr lvl="1"/>
            <a:r>
              <a:rPr lang="en-US" dirty="0"/>
              <a:t>Repurpose Existing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2012" y="1533525"/>
            <a:ext cx="43815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1" dirty="0"/>
              <a:t>Bond Structures</a:t>
            </a:r>
          </a:p>
          <a:p>
            <a:pPr lvl="1"/>
            <a:r>
              <a:rPr lang="en-US" dirty="0"/>
              <a:t>QECBs</a:t>
            </a:r>
          </a:p>
          <a:p>
            <a:pPr lvl="1"/>
            <a:r>
              <a:rPr lang="en-US" dirty="0"/>
              <a:t>CREBs</a:t>
            </a:r>
          </a:p>
          <a:p>
            <a:pPr lvl="1"/>
            <a:r>
              <a:rPr lang="en-US" dirty="0"/>
              <a:t>Private Activity Bonds</a:t>
            </a:r>
          </a:p>
          <a:p>
            <a:pPr lvl="1"/>
            <a:r>
              <a:rPr lang="en-US" dirty="0"/>
              <a:t>Non-profit Conduit Bonds</a:t>
            </a:r>
          </a:p>
          <a:p>
            <a:pPr lvl="1"/>
            <a:r>
              <a:rPr lang="en-US" dirty="0"/>
              <a:t>Industrial Revenue Bonds</a:t>
            </a:r>
          </a:p>
          <a:p>
            <a:pPr lvl="1"/>
            <a:r>
              <a:rPr lang="en-US" dirty="0"/>
              <a:t>Asset-backed Securities</a:t>
            </a:r>
          </a:p>
          <a:p>
            <a:pPr lvl="1"/>
            <a:r>
              <a:rPr lang="en-US" dirty="0"/>
              <a:t>GO Bonds of State/Local government</a:t>
            </a:r>
          </a:p>
          <a:p>
            <a:pPr lvl="0"/>
            <a:r>
              <a:rPr lang="en-US" b="1" dirty="0"/>
              <a:t>Foundations</a:t>
            </a:r>
          </a:p>
          <a:p>
            <a:pPr lvl="1"/>
            <a:r>
              <a:rPr lang="en-US" dirty="0"/>
              <a:t>Grants</a:t>
            </a:r>
          </a:p>
          <a:p>
            <a:pPr lvl="1"/>
            <a:r>
              <a:rPr lang="en-US" dirty="0"/>
              <a:t>PRI</a:t>
            </a:r>
          </a:p>
          <a:p>
            <a:pPr lvl="0"/>
            <a:r>
              <a:rPr lang="en-US" b="1" dirty="0"/>
              <a:t>Private</a:t>
            </a:r>
          </a:p>
          <a:p>
            <a:pPr lvl="1"/>
            <a:r>
              <a:rPr lang="en-US" dirty="0"/>
              <a:t>High Net Worth Individuals</a:t>
            </a:r>
          </a:p>
          <a:p>
            <a:pPr lvl="1"/>
            <a:r>
              <a:rPr lang="en-US" dirty="0"/>
              <a:t>Money Center Banks &amp; Other CRA Investors</a:t>
            </a:r>
          </a:p>
          <a:p>
            <a:pPr lvl="1"/>
            <a:r>
              <a:rPr lang="en-US" dirty="0"/>
              <a:t>Mission-Driven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257948" y="4066674"/>
            <a:ext cx="4381500" cy="2440739"/>
          </a:xfrm>
          <a:prstGeom prst="roundRect">
            <a:avLst/>
          </a:prstGeom>
          <a:noFill/>
          <a:ln w="57150">
            <a:solidFill>
              <a:srgbClr val="4B7B27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3441034" y="4205916"/>
            <a:ext cx="1141770" cy="2034172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78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5871969"/>
            <a:ext cx="3383110" cy="9902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4379" y="3780803"/>
            <a:ext cx="4628602" cy="27445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4379" y="1836958"/>
            <a:ext cx="4628602" cy="18276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Green Banks are being explored from largest market (India) to smallest (DC)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68211" y="1922583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UK GIB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930767" y="1922583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Australia CEFC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68211" y="2795962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Japan GFO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930766" y="2795961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Malaysia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GTFS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68211" y="3880355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NY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Green Bank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930766" y="3880358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CT Green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Bank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68211" y="4753734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RI Infrastructure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Bank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930765" y="4761994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 CLEEN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Center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8210" y="5639529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HI Green Infrastructure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Authority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30765" y="5635372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Montgomery County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, MD GB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7434" y="1457712"/>
            <a:ext cx="29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Operating GBs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94195" y="2579621"/>
            <a:ext cx="29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National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194196" y="4951159"/>
            <a:ext cx="29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State/Local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4878" y="1457712"/>
            <a:ext cx="349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In Development or Under Consideration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4879" y="2157626"/>
            <a:ext cx="3501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India (National)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Ontario, Canada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Washington, 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Maryland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Colorado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Missouri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Pennsylvania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Vermont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4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Increasing recognition of Green Bank model by global institutions and experts</a:t>
            </a:r>
            <a:endParaRPr lang="en-US" i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2" y="3695899"/>
            <a:ext cx="2175611" cy="2982415"/>
          </a:xfrm>
          <a:prstGeom prst="rect">
            <a:avLst/>
          </a:prstGeom>
        </p:spPr>
      </p:pic>
      <p:pic>
        <p:nvPicPr>
          <p:cNvPr id="11" name="Picture 2" descr="https://pbs.twimg.com/profile_images/451392154842046464/1_klWH35_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25" y="4168491"/>
            <a:ext cx="1927509" cy="19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588" y="3736537"/>
            <a:ext cx="2074308" cy="287288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785" y="3736537"/>
            <a:ext cx="2199443" cy="28498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388115" y="3736537"/>
            <a:ext cx="2089520" cy="287288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401" y="1598168"/>
            <a:ext cx="8728364" cy="189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OECD Report on Green Banks released at Clean Energy Ministerial (CEM) event May 31, 2016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Felipe Calderon</a:t>
            </a:r>
            <a:r>
              <a:rPr lang="en-US" sz="2000" dirty="0"/>
              <a:t> of Global Commission on the Economy and Climate includes Green Bank model in four-point climate plan in Financial Times June 28, 2016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74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And now Green Bank interest is growing, including in emerging markets</a:t>
            </a:r>
            <a:endParaRPr lang="en-US" i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-296" b="9996"/>
          <a:stretch/>
        </p:blipFill>
        <p:spPr>
          <a:xfrm>
            <a:off x="278659" y="1646936"/>
            <a:ext cx="4241826" cy="2787410"/>
          </a:xfrm>
          <a:prstGeom prst="rect">
            <a:avLst/>
          </a:prstGeom>
          <a:ln w="12700">
            <a:solidFill>
              <a:srgbClr val="F0F0F0">
                <a:lumMod val="10000"/>
              </a:srgb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33" y="1539025"/>
            <a:ext cx="3859281" cy="1899633"/>
          </a:xfrm>
          <a:prstGeom prst="rect">
            <a:avLst/>
          </a:prstGeom>
          <a:ln w="12700">
            <a:solidFill>
              <a:srgbClr val="F0F0F0">
                <a:lumMod val="10000"/>
              </a:srgb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463" y="3648852"/>
            <a:ext cx="3767139" cy="277506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F0F0F0">
                <a:lumMod val="10000"/>
              </a:srgbClr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82107" y="5950644"/>
            <a:ext cx="2378594" cy="86303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8358" t="8957" r="29580" b="44836"/>
          <a:stretch/>
        </p:blipFill>
        <p:spPr>
          <a:xfrm>
            <a:off x="772405" y="4611894"/>
            <a:ext cx="3305041" cy="2042242"/>
          </a:xfrm>
          <a:prstGeom prst="rect">
            <a:avLst/>
          </a:prstGeom>
          <a:ln w="12700">
            <a:solidFill>
              <a:srgbClr val="F0F0F0">
                <a:lumMod val="1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771628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Green Bank Network, launched at COP21, is a new hub for Green Bank know-how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r="-319" b="2778"/>
          <a:stretch/>
        </p:blipFill>
        <p:spPr>
          <a:xfrm>
            <a:off x="6466183" y="5495888"/>
            <a:ext cx="2218751" cy="365441"/>
          </a:xfrm>
          <a:prstGeom prst="rect">
            <a:avLst/>
          </a:prstGeom>
        </p:spPr>
      </p:pic>
      <p:pic>
        <p:nvPicPr>
          <p:cNvPr id="6" name="Picture 2" descr="C:\Users\sdougherty\Pictures\NRDC_Logo_Shield_Ve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1721" r="16095" b="15018"/>
          <a:stretch/>
        </p:blipFill>
        <p:spPr bwMode="auto">
          <a:xfrm>
            <a:off x="5083407" y="5160157"/>
            <a:ext cx="756941" cy="10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GB Logo 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93" y="3986867"/>
            <a:ext cx="2586927" cy="5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04" y="1862915"/>
            <a:ext cx="1194857" cy="83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NYGB_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8446" y="2942020"/>
            <a:ext cx="2944421" cy="620777"/>
          </a:xfrm>
          <a:prstGeom prst="rect">
            <a:avLst/>
          </a:prstGeom>
        </p:spPr>
      </p:pic>
      <p:pic>
        <p:nvPicPr>
          <p:cNvPr id="10" name="Picture 9" descr="Screen Shot 2016-05-01 at 7.32.36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60" y="2904508"/>
            <a:ext cx="1328144" cy="72954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94" y="1942057"/>
            <a:ext cx="2696325" cy="63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6-05-01 at 8.06.5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01" y="3828642"/>
            <a:ext cx="1245863" cy="8187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5292" y="1417596"/>
            <a:ext cx="294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Founding Members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5291" y="4823535"/>
            <a:ext cx="294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Managing Partners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916" y="1520163"/>
            <a:ext cx="3882048" cy="45304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International network to connect Green Banks and share best practices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Central hub for know-how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Regular reports on transactions and other news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www.greenbanknetwork.org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5" y="1678837"/>
            <a:ext cx="3348749" cy="14802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636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CGC is the leading expert on Green Bank model &amp; institution 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6878" y="1658176"/>
          <a:ext cx="4785756" cy="4405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5756" y="1658176"/>
            <a:ext cx="39010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CGC, a non-profit, partners directly with governments and NGOs to study, design and implement Green Banks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Helped design &amp; create 6 GBs, which have catalyzed nearly $2 billion in clean energy investment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CEO Reed </a:t>
            </a:r>
            <a:r>
              <a:rPr lang="en-US" sz="2000" dirty="0" err="1"/>
              <a:t>Hundt</a:t>
            </a:r>
            <a:r>
              <a:rPr lang="en-US" sz="2000" dirty="0"/>
              <a:t>, former chairman of U.S. FCC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Supported by major global foundations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4042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0584" y="4043581"/>
            <a:ext cx="7710416" cy="457200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0584" y="1645693"/>
            <a:ext cx="8562833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Introduction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Landscape &amp; Outcomes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Creation &amp; Design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Global Green Bank Trends &amp; Lessons Learned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CGC’s Green Bank Projects &amp; Ways We Can Help</a:t>
            </a:r>
          </a:p>
        </p:txBody>
      </p:sp>
    </p:spTree>
    <p:extLst>
      <p:ext uri="{BB962C8B-B14F-4D97-AF65-F5344CB8AC3E}">
        <p14:creationId xmlns:p14="http://schemas.microsoft.com/office/powerpoint/2010/main" val="182699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CGC supports governments in multiple ways to conceive of concept, design institution &amp; implement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03940" y="1417570"/>
            <a:ext cx="8137140" cy="381000"/>
          </a:xfrm>
          <a:prstGeom prst="rect">
            <a:avLst/>
          </a:prstGeom>
          <a:solidFill>
            <a:srgbClr val="4B7B27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Connecticut Green Bank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– Concept Development &amp; Implementation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3940" y="1798135"/>
            <a:ext cx="8137140" cy="66387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CGC worked with government to develop concept, gain buy-in, draft legislation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Serve on Board, design products, provide strategic guidance, share best practices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3430" y="3880175"/>
            <a:ext cx="8138160" cy="381000"/>
          </a:xfrm>
          <a:prstGeom prst="rect">
            <a:avLst/>
          </a:prstGeom>
          <a:solidFill>
            <a:srgbClr val="4B7B27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Washington, D.C.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– Green Bank Viability Report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3430" y="4260739"/>
            <a:ext cx="8138160" cy="6759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Completed formal study for D.C. government to explore need for Green Bank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Identify finance opportunities and appropriate model, to be implemented this fall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2920" y="5084255"/>
            <a:ext cx="8138160" cy="381000"/>
          </a:xfrm>
          <a:prstGeom prst="rect">
            <a:avLst/>
          </a:prstGeom>
          <a:solidFill>
            <a:srgbClr val="4B7B27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Nevada –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Legislatively Directed Green Bank Assessment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02920" y="5464819"/>
            <a:ext cx="8138160" cy="6759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Policymakers looking for non-partisan solutions to lower energy cost, grow economy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Completed study of opportunity and outlined implementation plan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03940" y="2621650"/>
            <a:ext cx="8137140" cy="381000"/>
          </a:xfrm>
          <a:prstGeom prst="rect">
            <a:avLst/>
          </a:prstGeom>
          <a:solidFill>
            <a:srgbClr val="4B7B27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New York Green Bank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– Business Plan Development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3940" y="3002215"/>
            <a:ext cx="8137140" cy="66387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Drafted NYGB Business Plan after Governor announced plan to create Green Bank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Built financial model and made business case to regulator to fund the Green Bank</a:t>
            </a:r>
          </a:p>
        </p:txBody>
      </p:sp>
    </p:spTree>
    <p:extLst>
      <p:ext uri="{BB962C8B-B14F-4D97-AF65-F5344CB8AC3E}">
        <p14:creationId xmlns:p14="http://schemas.microsoft.com/office/powerpoint/2010/main" val="540619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3" y="136498"/>
            <a:ext cx="8863183" cy="1143000"/>
          </a:xfrm>
        </p:spPr>
        <p:txBody>
          <a:bodyPr/>
          <a:lstStyle/>
          <a:p>
            <a:r>
              <a:rPr lang="en-US" dirty="0"/>
              <a:t>In the U.S., state &amp; local Green Banks are spreading, with growing interest from all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45872" y="1447800"/>
            <a:ext cx="5986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CGC Now Working on Green Banks in 15 states</a:t>
            </a:r>
          </a:p>
        </p:txBody>
      </p:sp>
      <p:sp>
        <p:nvSpPr>
          <p:cNvPr id="18" name="Freeform 39"/>
          <p:cNvSpPr>
            <a:spLocks noChangeAspect="1"/>
          </p:cNvSpPr>
          <p:nvPr/>
        </p:nvSpPr>
        <p:spPr bwMode="auto">
          <a:xfrm>
            <a:off x="1660022" y="2303788"/>
            <a:ext cx="547470" cy="944492"/>
          </a:xfrm>
          <a:custGeom>
            <a:avLst/>
            <a:gdLst>
              <a:gd name="T0" fmla="*/ 2147483647 w 480"/>
              <a:gd name="T1" fmla="*/ 2147483647 h 828"/>
              <a:gd name="T2" fmla="*/ 2147483647 w 480"/>
              <a:gd name="T3" fmla="*/ 2147483647 h 828"/>
              <a:gd name="T4" fmla="*/ 2147483647 w 480"/>
              <a:gd name="T5" fmla="*/ 2147483647 h 828"/>
              <a:gd name="T6" fmla="*/ 2147483647 w 480"/>
              <a:gd name="T7" fmla="*/ 2147483647 h 828"/>
              <a:gd name="T8" fmla="*/ 2147483647 w 480"/>
              <a:gd name="T9" fmla="*/ 2147483647 h 828"/>
              <a:gd name="T10" fmla="*/ 2147483647 w 480"/>
              <a:gd name="T11" fmla="*/ 2147483647 h 828"/>
              <a:gd name="T12" fmla="*/ 2147483647 w 480"/>
              <a:gd name="T13" fmla="*/ 2147483647 h 828"/>
              <a:gd name="T14" fmla="*/ 2147483647 w 480"/>
              <a:gd name="T15" fmla="*/ 2147483647 h 828"/>
              <a:gd name="T16" fmla="*/ 2147483647 w 480"/>
              <a:gd name="T17" fmla="*/ 2147483647 h 828"/>
              <a:gd name="T18" fmla="*/ 2147483647 w 480"/>
              <a:gd name="T19" fmla="*/ 2147483647 h 828"/>
              <a:gd name="T20" fmla="*/ 2147483647 w 480"/>
              <a:gd name="T21" fmla="*/ 2147483647 h 828"/>
              <a:gd name="T22" fmla="*/ 2147483647 w 480"/>
              <a:gd name="T23" fmla="*/ 2147483647 h 828"/>
              <a:gd name="T24" fmla="*/ 2147483647 w 480"/>
              <a:gd name="T25" fmla="*/ 2147483647 h 828"/>
              <a:gd name="T26" fmla="*/ 2147483647 w 480"/>
              <a:gd name="T27" fmla="*/ 2147483647 h 828"/>
              <a:gd name="T28" fmla="*/ 2147483647 w 480"/>
              <a:gd name="T29" fmla="*/ 2147483647 h 828"/>
              <a:gd name="T30" fmla="*/ 2147483647 w 480"/>
              <a:gd name="T31" fmla="*/ 2147483647 h 828"/>
              <a:gd name="T32" fmla="*/ 2147483647 w 480"/>
              <a:gd name="T33" fmla="*/ 2147483647 h 828"/>
              <a:gd name="T34" fmla="*/ 2147483647 w 480"/>
              <a:gd name="T35" fmla="*/ 2147483647 h 828"/>
              <a:gd name="T36" fmla="*/ 2147483647 w 480"/>
              <a:gd name="T37" fmla="*/ 2147483647 h 828"/>
              <a:gd name="T38" fmla="*/ 2147483647 w 480"/>
              <a:gd name="T39" fmla="*/ 2147483647 h 828"/>
              <a:gd name="T40" fmla="*/ 2147483647 w 480"/>
              <a:gd name="T41" fmla="*/ 2147483647 h 828"/>
              <a:gd name="T42" fmla="*/ 2147483647 w 480"/>
              <a:gd name="T43" fmla="*/ 2147483647 h 828"/>
              <a:gd name="T44" fmla="*/ 2147483647 w 480"/>
              <a:gd name="T45" fmla="*/ 2147483647 h 828"/>
              <a:gd name="T46" fmla="*/ 2147483647 w 480"/>
              <a:gd name="T47" fmla="*/ 2147483647 h 828"/>
              <a:gd name="T48" fmla="*/ 2147483647 w 480"/>
              <a:gd name="T49" fmla="*/ 2147483647 h 828"/>
              <a:gd name="T50" fmla="*/ 2147483647 w 480"/>
              <a:gd name="T51" fmla="*/ 2147483647 h 828"/>
              <a:gd name="T52" fmla="*/ 2147483647 w 480"/>
              <a:gd name="T53" fmla="*/ 2147483647 h 828"/>
              <a:gd name="T54" fmla="*/ 2147483647 w 480"/>
              <a:gd name="T55" fmla="*/ 2147483647 h 828"/>
              <a:gd name="T56" fmla="*/ 2147483647 w 480"/>
              <a:gd name="T57" fmla="*/ 2147483647 h 828"/>
              <a:gd name="T58" fmla="*/ 2147483647 w 480"/>
              <a:gd name="T59" fmla="*/ 2147483647 h 828"/>
              <a:gd name="T60" fmla="*/ 2147483647 w 480"/>
              <a:gd name="T61" fmla="*/ 2147483647 h 828"/>
              <a:gd name="T62" fmla="*/ 2147483647 w 480"/>
              <a:gd name="T63" fmla="*/ 2147483647 h 828"/>
              <a:gd name="T64" fmla="*/ 2147483647 w 480"/>
              <a:gd name="T65" fmla="*/ 2147483647 h 828"/>
              <a:gd name="T66" fmla="*/ 2147483647 w 480"/>
              <a:gd name="T67" fmla="*/ 2147483647 h 828"/>
              <a:gd name="T68" fmla="*/ 2147483647 w 480"/>
              <a:gd name="T69" fmla="*/ 2147483647 h 828"/>
              <a:gd name="T70" fmla="*/ 2147483647 w 480"/>
              <a:gd name="T71" fmla="*/ 2147483647 h 828"/>
              <a:gd name="T72" fmla="*/ 2147483647 w 480"/>
              <a:gd name="T73" fmla="*/ 2147483647 h 828"/>
              <a:gd name="T74" fmla="*/ 2147483647 w 480"/>
              <a:gd name="T75" fmla="*/ 2147483647 h 828"/>
              <a:gd name="T76" fmla="*/ 2147483647 w 480"/>
              <a:gd name="T77" fmla="*/ 2147483647 h 828"/>
              <a:gd name="T78" fmla="*/ 2147483647 w 480"/>
              <a:gd name="T79" fmla="*/ 2147483647 h 828"/>
              <a:gd name="T80" fmla="*/ 2147483647 w 480"/>
              <a:gd name="T81" fmla="*/ 2147483647 h 828"/>
              <a:gd name="T82" fmla="*/ 2147483647 w 480"/>
              <a:gd name="T83" fmla="*/ 2147483647 h 828"/>
              <a:gd name="T84" fmla="*/ 2147483647 w 480"/>
              <a:gd name="T85" fmla="*/ 2147483647 h 828"/>
              <a:gd name="T86" fmla="*/ 2147483647 w 480"/>
              <a:gd name="T87" fmla="*/ 2147483647 h 828"/>
              <a:gd name="T88" fmla="*/ 2147483647 w 480"/>
              <a:gd name="T89" fmla="*/ 2147483647 h 828"/>
              <a:gd name="T90" fmla="*/ 2147483647 w 480"/>
              <a:gd name="T91" fmla="*/ 2147483647 h 828"/>
              <a:gd name="T92" fmla="*/ 2147483647 w 480"/>
              <a:gd name="T93" fmla="*/ 2147483647 h 828"/>
              <a:gd name="T94" fmla="*/ 2147483647 w 480"/>
              <a:gd name="T95" fmla="*/ 2147483647 h 828"/>
              <a:gd name="T96" fmla="*/ 2147483647 w 480"/>
              <a:gd name="T97" fmla="*/ 2147483647 h 828"/>
              <a:gd name="T98" fmla="*/ 2147483647 w 480"/>
              <a:gd name="T99" fmla="*/ 2147483647 h 828"/>
              <a:gd name="T100" fmla="*/ 2147483647 w 480"/>
              <a:gd name="T101" fmla="*/ 2147483647 h 828"/>
              <a:gd name="T102" fmla="*/ 2147483647 w 480"/>
              <a:gd name="T103" fmla="*/ 2147483647 h 828"/>
              <a:gd name="T104" fmla="*/ 2147483647 w 480"/>
              <a:gd name="T105" fmla="*/ 2147483647 h 828"/>
              <a:gd name="T106" fmla="*/ 2147483647 w 480"/>
              <a:gd name="T107" fmla="*/ 2147483647 h 828"/>
              <a:gd name="T108" fmla="*/ 2147483647 w 480"/>
              <a:gd name="T109" fmla="*/ 2147483647 h 828"/>
              <a:gd name="T110" fmla="*/ 2147483647 w 480"/>
              <a:gd name="T111" fmla="*/ 2147483647 h 8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80" h="828">
                <a:moveTo>
                  <a:pt x="60" y="12"/>
                </a:moveTo>
                <a:lnTo>
                  <a:pt x="252" y="60"/>
                </a:lnTo>
                <a:lnTo>
                  <a:pt x="276" y="66"/>
                </a:lnTo>
                <a:lnTo>
                  <a:pt x="216" y="288"/>
                </a:lnTo>
                <a:lnTo>
                  <a:pt x="462" y="654"/>
                </a:lnTo>
                <a:lnTo>
                  <a:pt x="462" y="666"/>
                </a:lnTo>
                <a:lnTo>
                  <a:pt x="462" y="672"/>
                </a:lnTo>
                <a:lnTo>
                  <a:pt x="474" y="690"/>
                </a:lnTo>
                <a:lnTo>
                  <a:pt x="474" y="702"/>
                </a:lnTo>
                <a:lnTo>
                  <a:pt x="480" y="714"/>
                </a:lnTo>
                <a:lnTo>
                  <a:pt x="480" y="720"/>
                </a:lnTo>
                <a:lnTo>
                  <a:pt x="480" y="726"/>
                </a:lnTo>
                <a:lnTo>
                  <a:pt x="468" y="726"/>
                </a:lnTo>
                <a:lnTo>
                  <a:pt x="450" y="732"/>
                </a:lnTo>
                <a:lnTo>
                  <a:pt x="450" y="744"/>
                </a:lnTo>
                <a:lnTo>
                  <a:pt x="450" y="750"/>
                </a:lnTo>
                <a:lnTo>
                  <a:pt x="450" y="756"/>
                </a:lnTo>
                <a:lnTo>
                  <a:pt x="450" y="768"/>
                </a:lnTo>
                <a:lnTo>
                  <a:pt x="444" y="774"/>
                </a:lnTo>
                <a:lnTo>
                  <a:pt x="432" y="780"/>
                </a:lnTo>
                <a:lnTo>
                  <a:pt x="432" y="786"/>
                </a:lnTo>
                <a:lnTo>
                  <a:pt x="432" y="792"/>
                </a:lnTo>
                <a:lnTo>
                  <a:pt x="432" y="804"/>
                </a:lnTo>
                <a:lnTo>
                  <a:pt x="438" y="810"/>
                </a:lnTo>
                <a:lnTo>
                  <a:pt x="438" y="828"/>
                </a:lnTo>
                <a:lnTo>
                  <a:pt x="432" y="828"/>
                </a:lnTo>
                <a:lnTo>
                  <a:pt x="426" y="828"/>
                </a:lnTo>
                <a:lnTo>
                  <a:pt x="276" y="810"/>
                </a:lnTo>
                <a:lnTo>
                  <a:pt x="270" y="804"/>
                </a:lnTo>
                <a:lnTo>
                  <a:pt x="276" y="804"/>
                </a:lnTo>
                <a:lnTo>
                  <a:pt x="276" y="798"/>
                </a:lnTo>
                <a:lnTo>
                  <a:pt x="270" y="798"/>
                </a:lnTo>
                <a:lnTo>
                  <a:pt x="264" y="798"/>
                </a:lnTo>
                <a:lnTo>
                  <a:pt x="264" y="786"/>
                </a:lnTo>
                <a:lnTo>
                  <a:pt x="270" y="786"/>
                </a:lnTo>
                <a:lnTo>
                  <a:pt x="270" y="780"/>
                </a:lnTo>
                <a:lnTo>
                  <a:pt x="270" y="762"/>
                </a:lnTo>
                <a:lnTo>
                  <a:pt x="264" y="750"/>
                </a:lnTo>
                <a:lnTo>
                  <a:pt x="258" y="744"/>
                </a:lnTo>
                <a:lnTo>
                  <a:pt x="246" y="726"/>
                </a:lnTo>
                <a:lnTo>
                  <a:pt x="234" y="708"/>
                </a:lnTo>
                <a:lnTo>
                  <a:pt x="228" y="702"/>
                </a:lnTo>
                <a:lnTo>
                  <a:pt x="222" y="702"/>
                </a:lnTo>
                <a:lnTo>
                  <a:pt x="222" y="708"/>
                </a:lnTo>
                <a:lnTo>
                  <a:pt x="216" y="702"/>
                </a:lnTo>
                <a:lnTo>
                  <a:pt x="216" y="696"/>
                </a:lnTo>
                <a:lnTo>
                  <a:pt x="216" y="690"/>
                </a:lnTo>
                <a:lnTo>
                  <a:pt x="216" y="684"/>
                </a:lnTo>
                <a:lnTo>
                  <a:pt x="210" y="678"/>
                </a:lnTo>
                <a:lnTo>
                  <a:pt x="198" y="678"/>
                </a:lnTo>
                <a:lnTo>
                  <a:pt x="192" y="678"/>
                </a:lnTo>
                <a:lnTo>
                  <a:pt x="186" y="672"/>
                </a:lnTo>
                <a:lnTo>
                  <a:pt x="174" y="660"/>
                </a:lnTo>
                <a:lnTo>
                  <a:pt x="174" y="654"/>
                </a:lnTo>
                <a:lnTo>
                  <a:pt x="168" y="642"/>
                </a:lnTo>
                <a:lnTo>
                  <a:pt x="156" y="636"/>
                </a:lnTo>
                <a:lnTo>
                  <a:pt x="150" y="636"/>
                </a:lnTo>
                <a:lnTo>
                  <a:pt x="144" y="636"/>
                </a:lnTo>
                <a:lnTo>
                  <a:pt x="144" y="630"/>
                </a:lnTo>
                <a:lnTo>
                  <a:pt x="138" y="630"/>
                </a:lnTo>
                <a:lnTo>
                  <a:pt x="132" y="624"/>
                </a:lnTo>
                <a:lnTo>
                  <a:pt x="120" y="618"/>
                </a:lnTo>
                <a:lnTo>
                  <a:pt x="108" y="618"/>
                </a:lnTo>
                <a:lnTo>
                  <a:pt x="102" y="618"/>
                </a:lnTo>
                <a:lnTo>
                  <a:pt x="102" y="612"/>
                </a:lnTo>
                <a:lnTo>
                  <a:pt x="96" y="612"/>
                </a:lnTo>
                <a:lnTo>
                  <a:pt x="96" y="606"/>
                </a:lnTo>
                <a:lnTo>
                  <a:pt x="102" y="600"/>
                </a:lnTo>
                <a:lnTo>
                  <a:pt x="102" y="594"/>
                </a:lnTo>
                <a:lnTo>
                  <a:pt x="102" y="588"/>
                </a:lnTo>
                <a:lnTo>
                  <a:pt x="102" y="576"/>
                </a:lnTo>
                <a:lnTo>
                  <a:pt x="108" y="570"/>
                </a:lnTo>
                <a:lnTo>
                  <a:pt x="108" y="558"/>
                </a:lnTo>
                <a:lnTo>
                  <a:pt x="102" y="558"/>
                </a:lnTo>
                <a:lnTo>
                  <a:pt x="96" y="552"/>
                </a:lnTo>
                <a:lnTo>
                  <a:pt x="102" y="546"/>
                </a:lnTo>
                <a:lnTo>
                  <a:pt x="102" y="534"/>
                </a:lnTo>
                <a:lnTo>
                  <a:pt x="96" y="534"/>
                </a:lnTo>
                <a:lnTo>
                  <a:pt x="84" y="522"/>
                </a:lnTo>
                <a:lnTo>
                  <a:pt x="78" y="516"/>
                </a:lnTo>
                <a:lnTo>
                  <a:pt x="78" y="504"/>
                </a:lnTo>
                <a:lnTo>
                  <a:pt x="72" y="492"/>
                </a:lnTo>
                <a:lnTo>
                  <a:pt x="72" y="486"/>
                </a:lnTo>
                <a:lnTo>
                  <a:pt x="66" y="480"/>
                </a:lnTo>
                <a:lnTo>
                  <a:pt x="72" y="480"/>
                </a:lnTo>
                <a:lnTo>
                  <a:pt x="72" y="474"/>
                </a:lnTo>
                <a:lnTo>
                  <a:pt x="60" y="462"/>
                </a:lnTo>
                <a:lnTo>
                  <a:pt x="54" y="462"/>
                </a:lnTo>
                <a:lnTo>
                  <a:pt x="54" y="456"/>
                </a:lnTo>
                <a:lnTo>
                  <a:pt x="60" y="456"/>
                </a:lnTo>
                <a:lnTo>
                  <a:pt x="54" y="444"/>
                </a:lnTo>
                <a:lnTo>
                  <a:pt x="60" y="438"/>
                </a:lnTo>
                <a:lnTo>
                  <a:pt x="60" y="432"/>
                </a:lnTo>
                <a:lnTo>
                  <a:pt x="60" y="438"/>
                </a:lnTo>
                <a:lnTo>
                  <a:pt x="66" y="438"/>
                </a:lnTo>
                <a:lnTo>
                  <a:pt x="72" y="426"/>
                </a:lnTo>
                <a:lnTo>
                  <a:pt x="72" y="408"/>
                </a:lnTo>
                <a:lnTo>
                  <a:pt x="66" y="408"/>
                </a:lnTo>
                <a:lnTo>
                  <a:pt x="60" y="408"/>
                </a:lnTo>
                <a:lnTo>
                  <a:pt x="48" y="390"/>
                </a:lnTo>
                <a:lnTo>
                  <a:pt x="48" y="384"/>
                </a:lnTo>
                <a:lnTo>
                  <a:pt x="48" y="378"/>
                </a:lnTo>
                <a:lnTo>
                  <a:pt x="48" y="372"/>
                </a:lnTo>
                <a:lnTo>
                  <a:pt x="48" y="366"/>
                </a:lnTo>
                <a:lnTo>
                  <a:pt x="48" y="360"/>
                </a:lnTo>
                <a:lnTo>
                  <a:pt x="48" y="354"/>
                </a:lnTo>
                <a:lnTo>
                  <a:pt x="48" y="342"/>
                </a:lnTo>
                <a:lnTo>
                  <a:pt x="54" y="342"/>
                </a:lnTo>
                <a:lnTo>
                  <a:pt x="60" y="342"/>
                </a:lnTo>
                <a:lnTo>
                  <a:pt x="60" y="348"/>
                </a:lnTo>
                <a:lnTo>
                  <a:pt x="54" y="348"/>
                </a:lnTo>
                <a:lnTo>
                  <a:pt x="54" y="354"/>
                </a:lnTo>
                <a:lnTo>
                  <a:pt x="60" y="360"/>
                </a:lnTo>
                <a:lnTo>
                  <a:pt x="60" y="366"/>
                </a:lnTo>
                <a:lnTo>
                  <a:pt x="72" y="372"/>
                </a:lnTo>
                <a:lnTo>
                  <a:pt x="72" y="366"/>
                </a:lnTo>
                <a:lnTo>
                  <a:pt x="66" y="360"/>
                </a:lnTo>
                <a:lnTo>
                  <a:pt x="66" y="354"/>
                </a:lnTo>
                <a:lnTo>
                  <a:pt x="66" y="348"/>
                </a:lnTo>
                <a:lnTo>
                  <a:pt x="66" y="342"/>
                </a:lnTo>
                <a:lnTo>
                  <a:pt x="60" y="336"/>
                </a:lnTo>
                <a:lnTo>
                  <a:pt x="60" y="330"/>
                </a:lnTo>
                <a:lnTo>
                  <a:pt x="66" y="330"/>
                </a:lnTo>
                <a:lnTo>
                  <a:pt x="72" y="324"/>
                </a:lnTo>
                <a:lnTo>
                  <a:pt x="78" y="330"/>
                </a:lnTo>
                <a:lnTo>
                  <a:pt x="90" y="330"/>
                </a:lnTo>
                <a:lnTo>
                  <a:pt x="96" y="330"/>
                </a:lnTo>
                <a:lnTo>
                  <a:pt x="90" y="324"/>
                </a:lnTo>
                <a:lnTo>
                  <a:pt x="84" y="324"/>
                </a:lnTo>
                <a:lnTo>
                  <a:pt x="78" y="324"/>
                </a:lnTo>
                <a:lnTo>
                  <a:pt x="72" y="324"/>
                </a:lnTo>
                <a:lnTo>
                  <a:pt x="72" y="318"/>
                </a:lnTo>
                <a:lnTo>
                  <a:pt x="66" y="312"/>
                </a:lnTo>
                <a:lnTo>
                  <a:pt x="60" y="318"/>
                </a:lnTo>
                <a:lnTo>
                  <a:pt x="54" y="324"/>
                </a:lnTo>
                <a:lnTo>
                  <a:pt x="54" y="336"/>
                </a:lnTo>
                <a:lnTo>
                  <a:pt x="48" y="336"/>
                </a:lnTo>
                <a:lnTo>
                  <a:pt x="48" y="330"/>
                </a:lnTo>
                <a:lnTo>
                  <a:pt x="42" y="330"/>
                </a:lnTo>
                <a:lnTo>
                  <a:pt x="42" y="324"/>
                </a:lnTo>
                <a:lnTo>
                  <a:pt x="36" y="312"/>
                </a:lnTo>
                <a:lnTo>
                  <a:pt x="30" y="318"/>
                </a:lnTo>
                <a:lnTo>
                  <a:pt x="30" y="312"/>
                </a:lnTo>
                <a:lnTo>
                  <a:pt x="30" y="306"/>
                </a:lnTo>
                <a:lnTo>
                  <a:pt x="36" y="306"/>
                </a:lnTo>
                <a:lnTo>
                  <a:pt x="36" y="300"/>
                </a:lnTo>
                <a:lnTo>
                  <a:pt x="30" y="294"/>
                </a:lnTo>
                <a:lnTo>
                  <a:pt x="30" y="282"/>
                </a:lnTo>
                <a:lnTo>
                  <a:pt x="24" y="276"/>
                </a:lnTo>
                <a:lnTo>
                  <a:pt x="18" y="264"/>
                </a:lnTo>
                <a:lnTo>
                  <a:pt x="18" y="258"/>
                </a:lnTo>
                <a:lnTo>
                  <a:pt x="18" y="252"/>
                </a:lnTo>
                <a:lnTo>
                  <a:pt x="12" y="246"/>
                </a:lnTo>
                <a:lnTo>
                  <a:pt x="6" y="240"/>
                </a:lnTo>
                <a:lnTo>
                  <a:pt x="6" y="234"/>
                </a:lnTo>
                <a:lnTo>
                  <a:pt x="12" y="228"/>
                </a:lnTo>
                <a:lnTo>
                  <a:pt x="12" y="222"/>
                </a:lnTo>
                <a:lnTo>
                  <a:pt x="12" y="210"/>
                </a:lnTo>
                <a:lnTo>
                  <a:pt x="12" y="198"/>
                </a:lnTo>
                <a:lnTo>
                  <a:pt x="12" y="192"/>
                </a:lnTo>
                <a:lnTo>
                  <a:pt x="18" y="186"/>
                </a:lnTo>
                <a:lnTo>
                  <a:pt x="18" y="162"/>
                </a:lnTo>
                <a:lnTo>
                  <a:pt x="12" y="150"/>
                </a:lnTo>
                <a:lnTo>
                  <a:pt x="12" y="144"/>
                </a:lnTo>
                <a:lnTo>
                  <a:pt x="6" y="144"/>
                </a:lnTo>
                <a:lnTo>
                  <a:pt x="0" y="132"/>
                </a:lnTo>
                <a:lnTo>
                  <a:pt x="0" y="114"/>
                </a:lnTo>
                <a:lnTo>
                  <a:pt x="12" y="96"/>
                </a:lnTo>
                <a:lnTo>
                  <a:pt x="24" y="84"/>
                </a:lnTo>
                <a:lnTo>
                  <a:pt x="30" y="78"/>
                </a:lnTo>
                <a:lnTo>
                  <a:pt x="30" y="72"/>
                </a:lnTo>
                <a:lnTo>
                  <a:pt x="30" y="66"/>
                </a:lnTo>
                <a:lnTo>
                  <a:pt x="36" y="60"/>
                </a:lnTo>
                <a:lnTo>
                  <a:pt x="42" y="42"/>
                </a:lnTo>
                <a:lnTo>
                  <a:pt x="42" y="36"/>
                </a:lnTo>
                <a:lnTo>
                  <a:pt x="42" y="30"/>
                </a:lnTo>
                <a:lnTo>
                  <a:pt x="42" y="24"/>
                </a:lnTo>
                <a:lnTo>
                  <a:pt x="42" y="18"/>
                </a:lnTo>
                <a:lnTo>
                  <a:pt x="48" y="12"/>
                </a:lnTo>
                <a:lnTo>
                  <a:pt x="48" y="6"/>
                </a:lnTo>
                <a:lnTo>
                  <a:pt x="48" y="0"/>
                </a:lnTo>
                <a:lnTo>
                  <a:pt x="60" y="12"/>
                </a:lnTo>
                <a:close/>
              </a:path>
            </a:pathLst>
          </a:custGeom>
          <a:solidFill>
            <a:srgbClr val="548235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reeform 40"/>
          <p:cNvSpPr>
            <a:spLocks noChangeAspect="1"/>
          </p:cNvSpPr>
          <p:nvPr/>
        </p:nvSpPr>
        <p:spPr bwMode="auto">
          <a:xfrm>
            <a:off x="3968484" y="5410200"/>
            <a:ext cx="666948" cy="1021661"/>
          </a:xfrm>
          <a:custGeom>
            <a:avLst/>
            <a:gdLst>
              <a:gd name="T0" fmla="*/ 0 w 384"/>
              <a:gd name="T1" fmla="*/ 2147483647 h 588"/>
              <a:gd name="T2" fmla="*/ 0 w 384"/>
              <a:gd name="T3" fmla="*/ 2147483647 h 588"/>
              <a:gd name="T4" fmla="*/ 2147483647 w 384"/>
              <a:gd name="T5" fmla="*/ 0 h 588"/>
              <a:gd name="T6" fmla="*/ 2147483647 w 384"/>
              <a:gd name="T7" fmla="*/ 0 h 588"/>
              <a:gd name="T8" fmla="*/ 2147483647 w 384"/>
              <a:gd name="T9" fmla="*/ 2147483647 h 588"/>
              <a:gd name="T10" fmla="*/ 2147483647 w 384"/>
              <a:gd name="T11" fmla="*/ 2147483647 h 588"/>
              <a:gd name="T12" fmla="*/ 2147483647 w 384"/>
              <a:gd name="T13" fmla="*/ 2147483647 h 588"/>
              <a:gd name="T14" fmla="*/ 2147483647 w 384"/>
              <a:gd name="T15" fmla="*/ 2147483647 h 588"/>
              <a:gd name="T16" fmla="*/ 2147483647 w 384"/>
              <a:gd name="T17" fmla="*/ 2147483647 h 588"/>
              <a:gd name="T18" fmla="*/ 2147483647 w 384"/>
              <a:gd name="T19" fmla="*/ 2147483647 h 588"/>
              <a:gd name="T20" fmla="*/ 2147483647 w 384"/>
              <a:gd name="T21" fmla="*/ 2147483647 h 588"/>
              <a:gd name="T22" fmla="*/ 2147483647 w 384"/>
              <a:gd name="T23" fmla="*/ 2147483647 h 588"/>
              <a:gd name="T24" fmla="*/ 2147483647 w 384"/>
              <a:gd name="T25" fmla="*/ 2147483647 h 588"/>
              <a:gd name="T26" fmla="*/ 2147483647 w 384"/>
              <a:gd name="T27" fmla="*/ 2147483647 h 588"/>
              <a:gd name="T28" fmla="*/ 2147483647 w 384"/>
              <a:gd name="T29" fmla="*/ 2147483647 h 588"/>
              <a:gd name="T30" fmla="*/ 2147483647 w 384"/>
              <a:gd name="T31" fmla="*/ 2147483647 h 588"/>
              <a:gd name="T32" fmla="*/ 2147483647 w 384"/>
              <a:gd name="T33" fmla="*/ 2147483647 h 588"/>
              <a:gd name="T34" fmla="*/ 2147483647 w 384"/>
              <a:gd name="T35" fmla="*/ 2147483647 h 588"/>
              <a:gd name="T36" fmla="*/ 2147483647 w 384"/>
              <a:gd name="T37" fmla="*/ 2147483647 h 588"/>
              <a:gd name="T38" fmla="*/ 2147483647 w 384"/>
              <a:gd name="T39" fmla="*/ 2147483647 h 588"/>
              <a:gd name="T40" fmla="*/ 2147483647 w 384"/>
              <a:gd name="T41" fmla="*/ 2147483647 h 588"/>
              <a:gd name="T42" fmla="*/ 2147483647 w 384"/>
              <a:gd name="T43" fmla="*/ 2147483647 h 588"/>
              <a:gd name="T44" fmla="*/ 2147483647 w 384"/>
              <a:gd name="T45" fmla="*/ 2147483647 h 588"/>
              <a:gd name="T46" fmla="*/ 2147483647 w 384"/>
              <a:gd name="T47" fmla="*/ 2147483647 h 588"/>
              <a:gd name="T48" fmla="*/ 2147483647 w 384"/>
              <a:gd name="T49" fmla="*/ 2147483647 h 588"/>
              <a:gd name="T50" fmla="*/ 2147483647 w 384"/>
              <a:gd name="T51" fmla="*/ 2147483647 h 588"/>
              <a:gd name="T52" fmla="*/ 2147483647 w 384"/>
              <a:gd name="T53" fmla="*/ 2147483647 h 588"/>
              <a:gd name="T54" fmla="*/ 2147483647 w 384"/>
              <a:gd name="T55" fmla="*/ 2147483647 h 588"/>
              <a:gd name="T56" fmla="*/ 2147483647 w 384"/>
              <a:gd name="T57" fmla="*/ 2147483647 h 588"/>
              <a:gd name="T58" fmla="*/ 2147483647 w 384"/>
              <a:gd name="T59" fmla="*/ 2147483647 h 588"/>
              <a:gd name="T60" fmla="*/ 2147483647 w 384"/>
              <a:gd name="T61" fmla="*/ 2147483647 h 588"/>
              <a:gd name="T62" fmla="*/ 2147483647 w 384"/>
              <a:gd name="T63" fmla="*/ 2147483647 h 588"/>
              <a:gd name="T64" fmla="*/ 2147483647 w 384"/>
              <a:gd name="T65" fmla="*/ 2147483647 h 588"/>
              <a:gd name="T66" fmla="*/ 0 w 384"/>
              <a:gd name="T67" fmla="*/ 2147483647 h 5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4" h="588">
                <a:moveTo>
                  <a:pt x="0" y="222"/>
                </a:moveTo>
                <a:lnTo>
                  <a:pt x="0" y="222"/>
                </a:lnTo>
                <a:lnTo>
                  <a:pt x="60" y="0"/>
                </a:lnTo>
                <a:lnTo>
                  <a:pt x="120" y="12"/>
                </a:lnTo>
                <a:lnTo>
                  <a:pt x="186" y="30"/>
                </a:lnTo>
                <a:lnTo>
                  <a:pt x="216" y="36"/>
                </a:lnTo>
                <a:lnTo>
                  <a:pt x="384" y="72"/>
                </a:lnTo>
                <a:lnTo>
                  <a:pt x="312" y="450"/>
                </a:lnTo>
                <a:lnTo>
                  <a:pt x="300" y="504"/>
                </a:lnTo>
                <a:lnTo>
                  <a:pt x="300" y="510"/>
                </a:lnTo>
                <a:lnTo>
                  <a:pt x="294" y="522"/>
                </a:lnTo>
                <a:lnTo>
                  <a:pt x="288" y="522"/>
                </a:lnTo>
                <a:lnTo>
                  <a:pt x="282" y="516"/>
                </a:lnTo>
                <a:lnTo>
                  <a:pt x="282" y="510"/>
                </a:lnTo>
                <a:lnTo>
                  <a:pt x="270" y="510"/>
                </a:lnTo>
                <a:lnTo>
                  <a:pt x="270" y="504"/>
                </a:lnTo>
                <a:lnTo>
                  <a:pt x="264" y="504"/>
                </a:lnTo>
                <a:lnTo>
                  <a:pt x="264" y="510"/>
                </a:lnTo>
                <a:lnTo>
                  <a:pt x="258" y="510"/>
                </a:lnTo>
                <a:lnTo>
                  <a:pt x="258" y="516"/>
                </a:lnTo>
                <a:lnTo>
                  <a:pt x="258" y="528"/>
                </a:lnTo>
                <a:lnTo>
                  <a:pt x="258" y="552"/>
                </a:lnTo>
                <a:lnTo>
                  <a:pt x="252" y="558"/>
                </a:lnTo>
                <a:lnTo>
                  <a:pt x="252" y="564"/>
                </a:lnTo>
                <a:lnTo>
                  <a:pt x="252" y="576"/>
                </a:lnTo>
                <a:lnTo>
                  <a:pt x="252" y="582"/>
                </a:lnTo>
                <a:lnTo>
                  <a:pt x="246" y="588"/>
                </a:lnTo>
                <a:lnTo>
                  <a:pt x="0" y="2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reeform 64"/>
          <p:cNvSpPr>
            <a:spLocks noChangeAspect="1"/>
          </p:cNvSpPr>
          <p:nvPr/>
        </p:nvSpPr>
        <p:spPr bwMode="auto">
          <a:xfrm>
            <a:off x="6397626" y="2362200"/>
            <a:ext cx="765621" cy="676298"/>
          </a:xfrm>
          <a:custGeom>
            <a:avLst/>
            <a:gdLst>
              <a:gd name="T0" fmla="*/ 2147483647 w 366"/>
              <a:gd name="T1" fmla="*/ 2147483647 h 324"/>
              <a:gd name="T2" fmla="*/ 2147483647 w 366"/>
              <a:gd name="T3" fmla="*/ 2147483647 h 324"/>
              <a:gd name="T4" fmla="*/ 2147483647 w 366"/>
              <a:gd name="T5" fmla="*/ 2147483647 h 324"/>
              <a:gd name="T6" fmla="*/ 2147483647 w 366"/>
              <a:gd name="T7" fmla="*/ 2147483647 h 324"/>
              <a:gd name="T8" fmla="*/ 2147483647 w 366"/>
              <a:gd name="T9" fmla="*/ 2147483647 h 324"/>
              <a:gd name="T10" fmla="*/ 2147483647 w 366"/>
              <a:gd name="T11" fmla="*/ 2147483647 h 324"/>
              <a:gd name="T12" fmla="*/ 2147483647 w 366"/>
              <a:gd name="T13" fmla="*/ 2147483647 h 324"/>
              <a:gd name="T14" fmla="*/ 2147483647 w 366"/>
              <a:gd name="T15" fmla="*/ 2147483647 h 324"/>
              <a:gd name="T16" fmla="*/ 2147483647 w 366"/>
              <a:gd name="T17" fmla="*/ 2147483647 h 324"/>
              <a:gd name="T18" fmla="*/ 2147483647 w 366"/>
              <a:gd name="T19" fmla="*/ 2147483647 h 324"/>
              <a:gd name="T20" fmla="*/ 2147483647 w 366"/>
              <a:gd name="T21" fmla="*/ 2147483647 h 324"/>
              <a:gd name="T22" fmla="*/ 2147483647 w 366"/>
              <a:gd name="T23" fmla="*/ 2147483647 h 324"/>
              <a:gd name="T24" fmla="*/ 2147483647 w 366"/>
              <a:gd name="T25" fmla="*/ 2147483647 h 324"/>
              <a:gd name="T26" fmla="*/ 2147483647 w 366"/>
              <a:gd name="T27" fmla="*/ 2147483647 h 324"/>
              <a:gd name="T28" fmla="*/ 2147483647 w 366"/>
              <a:gd name="T29" fmla="*/ 2147483647 h 324"/>
              <a:gd name="T30" fmla="*/ 2147483647 w 366"/>
              <a:gd name="T31" fmla="*/ 2147483647 h 324"/>
              <a:gd name="T32" fmla="*/ 2147483647 w 366"/>
              <a:gd name="T33" fmla="*/ 2147483647 h 324"/>
              <a:gd name="T34" fmla="*/ 2147483647 w 366"/>
              <a:gd name="T35" fmla="*/ 2147483647 h 324"/>
              <a:gd name="T36" fmla="*/ 2147483647 w 366"/>
              <a:gd name="T37" fmla="*/ 2147483647 h 324"/>
              <a:gd name="T38" fmla="*/ 2147483647 w 366"/>
              <a:gd name="T39" fmla="*/ 2147483647 h 324"/>
              <a:gd name="T40" fmla="*/ 2147483647 w 366"/>
              <a:gd name="T41" fmla="*/ 2147483647 h 324"/>
              <a:gd name="T42" fmla="*/ 2147483647 w 366"/>
              <a:gd name="T43" fmla="*/ 0 h 324"/>
              <a:gd name="T44" fmla="*/ 2147483647 w 366"/>
              <a:gd name="T45" fmla="*/ 2147483647 h 324"/>
              <a:gd name="T46" fmla="*/ 2147483647 w 366"/>
              <a:gd name="T47" fmla="*/ 2147483647 h 324"/>
              <a:gd name="T48" fmla="*/ 2147483647 w 366"/>
              <a:gd name="T49" fmla="*/ 2147483647 h 324"/>
              <a:gd name="T50" fmla="*/ 2147483647 w 366"/>
              <a:gd name="T51" fmla="*/ 2147483647 h 324"/>
              <a:gd name="T52" fmla="*/ 2147483647 w 366"/>
              <a:gd name="T53" fmla="*/ 2147483647 h 324"/>
              <a:gd name="T54" fmla="*/ 2147483647 w 366"/>
              <a:gd name="T55" fmla="*/ 2147483647 h 324"/>
              <a:gd name="T56" fmla="*/ 2147483647 w 366"/>
              <a:gd name="T57" fmla="*/ 2147483647 h 324"/>
              <a:gd name="T58" fmla="*/ 2147483647 w 366"/>
              <a:gd name="T59" fmla="*/ 2147483647 h 324"/>
              <a:gd name="T60" fmla="*/ 2147483647 w 366"/>
              <a:gd name="T61" fmla="*/ 2147483647 h 324"/>
              <a:gd name="T62" fmla="*/ 2147483647 w 366"/>
              <a:gd name="T63" fmla="*/ 2147483647 h 324"/>
              <a:gd name="T64" fmla="*/ 2147483647 w 366"/>
              <a:gd name="T65" fmla="*/ 2147483647 h 324"/>
              <a:gd name="T66" fmla="*/ 2147483647 w 366"/>
              <a:gd name="T67" fmla="*/ 2147483647 h 324"/>
              <a:gd name="T68" fmla="*/ 2147483647 w 366"/>
              <a:gd name="T69" fmla="*/ 2147483647 h 324"/>
              <a:gd name="T70" fmla="*/ 2147483647 w 366"/>
              <a:gd name="T71" fmla="*/ 2147483647 h 324"/>
              <a:gd name="T72" fmla="*/ 2147483647 w 366"/>
              <a:gd name="T73" fmla="*/ 2147483647 h 324"/>
              <a:gd name="T74" fmla="*/ 2147483647 w 366"/>
              <a:gd name="T75" fmla="*/ 2147483647 h 324"/>
              <a:gd name="T76" fmla="*/ 2147483647 w 366"/>
              <a:gd name="T77" fmla="*/ 2147483647 h 324"/>
              <a:gd name="T78" fmla="*/ 2147483647 w 366"/>
              <a:gd name="T79" fmla="*/ 2147483647 h 324"/>
              <a:gd name="T80" fmla="*/ 2147483647 w 366"/>
              <a:gd name="T81" fmla="*/ 2147483647 h 324"/>
              <a:gd name="T82" fmla="*/ 2147483647 w 366"/>
              <a:gd name="T83" fmla="*/ 2147483647 h 324"/>
              <a:gd name="T84" fmla="*/ 2147483647 w 366"/>
              <a:gd name="T85" fmla="*/ 2147483647 h 324"/>
              <a:gd name="T86" fmla="*/ 2147483647 w 366"/>
              <a:gd name="T87" fmla="*/ 2147483647 h 324"/>
              <a:gd name="T88" fmla="*/ 2147483647 w 366"/>
              <a:gd name="T89" fmla="*/ 2147483647 h 324"/>
              <a:gd name="T90" fmla="*/ 2147483647 w 366"/>
              <a:gd name="T91" fmla="*/ 2147483647 h 324"/>
              <a:gd name="T92" fmla="*/ 2147483647 w 366"/>
              <a:gd name="T93" fmla="*/ 2147483647 h 324"/>
              <a:gd name="T94" fmla="*/ 2147483647 w 366"/>
              <a:gd name="T95" fmla="*/ 2147483647 h 324"/>
              <a:gd name="T96" fmla="*/ 2147483647 w 366"/>
              <a:gd name="T97" fmla="*/ 2147483647 h 324"/>
              <a:gd name="T98" fmla="*/ 0 w 366"/>
              <a:gd name="T99" fmla="*/ 2147483647 h 324"/>
              <a:gd name="T100" fmla="*/ 2147483647 w 366"/>
              <a:gd name="T101" fmla="*/ 2147483647 h 3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66" h="324">
                <a:moveTo>
                  <a:pt x="84" y="282"/>
                </a:moveTo>
                <a:lnTo>
                  <a:pt x="240" y="252"/>
                </a:lnTo>
                <a:lnTo>
                  <a:pt x="246" y="246"/>
                </a:lnTo>
                <a:lnTo>
                  <a:pt x="252" y="246"/>
                </a:lnTo>
                <a:lnTo>
                  <a:pt x="258" y="258"/>
                </a:lnTo>
                <a:lnTo>
                  <a:pt x="264" y="258"/>
                </a:lnTo>
                <a:lnTo>
                  <a:pt x="270" y="264"/>
                </a:lnTo>
                <a:lnTo>
                  <a:pt x="270" y="276"/>
                </a:lnTo>
                <a:lnTo>
                  <a:pt x="276" y="282"/>
                </a:lnTo>
                <a:lnTo>
                  <a:pt x="282" y="282"/>
                </a:lnTo>
                <a:lnTo>
                  <a:pt x="294" y="288"/>
                </a:lnTo>
                <a:lnTo>
                  <a:pt x="348" y="306"/>
                </a:lnTo>
                <a:lnTo>
                  <a:pt x="348" y="324"/>
                </a:lnTo>
                <a:lnTo>
                  <a:pt x="354" y="318"/>
                </a:lnTo>
                <a:lnTo>
                  <a:pt x="360" y="300"/>
                </a:lnTo>
                <a:lnTo>
                  <a:pt x="354" y="294"/>
                </a:lnTo>
                <a:lnTo>
                  <a:pt x="366" y="282"/>
                </a:lnTo>
                <a:lnTo>
                  <a:pt x="360" y="276"/>
                </a:lnTo>
                <a:lnTo>
                  <a:pt x="348" y="222"/>
                </a:lnTo>
                <a:lnTo>
                  <a:pt x="348" y="168"/>
                </a:lnTo>
                <a:lnTo>
                  <a:pt x="342" y="150"/>
                </a:lnTo>
                <a:lnTo>
                  <a:pt x="336" y="114"/>
                </a:lnTo>
                <a:lnTo>
                  <a:pt x="336" y="102"/>
                </a:lnTo>
                <a:lnTo>
                  <a:pt x="330" y="102"/>
                </a:lnTo>
                <a:lnTo>
                  <a:pt x="330" y="108"/>
                </a:lnTo>
                <a:lnTo>
                  <a:pt x="324" y="102"/>
                </a:lnTo>
                <a:lnTo>
                  <a:pt x="318" y="72"/>
                </a:lnTo>
                <a:lnTo>
                  <a:pt x="318" y="54"/>
                </a:lnTo>
                <a:lnTo>
                  <a:pt x="312" y="42"/>
                </a:lnTo>
                <a:lnTo>
                  <a:pt x="306" y="0"/>
                </a:lnTo>
                <a:lnTo>
                  <a:pt x="240" y="12"/>
                </a:lnTo>
                <a:lnTo>
                  <a:pt x="222" y="18"/>
                </a:lnTo>
                <a:lnTo>
                  <a:pt x="198" y="54"/>
                </a:lnTo>
                <a:lnTo>
                  <a:pt x="186" y="72"/>
                </a:lnTo>
                <a:lnTo>
                  <a:pt x="180" y="84"/>
                </a:lnTo>
                <a:lnTo>
                  <a:pt x="162" y="102"/>
                </a:lnTo>
                <a:lnTo>
                  <a:pt x="168" y="102"/>
                </a:lnTo>
                <a:lnTo>
                  <a:pt x="174" y="108"/>
                </a:lnTo>
                <a:lnTo>
                  <a:pt x="174" y="120"/>
                </a:lnTo>
                <a:lnTo>
                  <a:pt x="168" y="120"/>
                </a:lnTo>
                <a:lnTo>
                  <a:pt x="174" y="126"/>
                </a:lnTo>
                <a:lnTo>
                  <a:pt x="174" y="138"/>
                </a:lnTo>
                <a:lnTo>
                  <a:pt x="174" y="144"/>
                </a:lnTo>
                <a:lnTo>
                  <a:pt x="168" y="144"/>
                </a:lnTo>
                <a:lnTo>
                  <a:pt x="156" y="156"/>
                </a:lnTo>
                <a:lnTo>
                  <a:pt x="150" y="168"/>
                </a:lnTo>
                <a:lnTo>
                  <a:pt x="138" y="174"/>
                </a:lnTo>
                <a:lnTo>
                  <a:pt x="132" y="174"/>
                </a:lnTo>
                <a:lnTo>
                  <a:pt x="126" y="174"/>
                </a:lnTo>
                <a:lnTo>
                  <a:pt x="120" y="174"/>
                </a:lnTo>
                <a:lnTo>
                  <a:pt x="114" y="180"/>
                </a:lnTo>
                <a:lnTo>
                  <a:pt x="102" y="180"/>
                </a:lnTo>
                <a:lnTo>
                  <a:pt x="96" y="174"/>
                </a:lnTo>
                <a:lnTo>
                  <a:pt x="60" y="174"/>
                </a:lnTo>
                <a:lnTo>
                  <a:pt x="36" y="192"/>
                </a:lnTo>
                <a:lnTo>
                  <a:pt x="30" y="198"/>
                </a:lnTo>
                <a:lnTo>
                  <a:pt x="30" y="204"/>
                </a:lnTo>
                <a:lnTo>
                  <a:pt x="36" y="210"/>
                </a:lnTo>
                <a:lnTo>
                  <a:pt x="42" y="216"/>
                </a:lnTo>
                <a:lnTo>
                  <a:pt x="42" y="222"/>
                </a:lnTo>
                <a:lnTo>
                  <a:pt x="42" y="228"/>
                </a:lnTo>
                <a:lnTo>
                  <a:pt x="42" y="234"/>
                </a:lnTo>
                <a:lnTo>
                  <a:pt x="36" y="240"/>
                </a:lnTo>
                <a:lnTo>
                  <a:pt x="30" y="246"/>
                </a:lnTo>
                <a:lnTo>
                  <a:pt x="24" y="258"/>
                </a:lnTo>
                <a:lnTo>
                  <a:pt x="18" y="264"/>
                </a:lnTo>
                <a:lnTo>
                  <a:pt x="6" y="276"/>
                </a:lnTo>
                <a:lnTo>
                  <a:pt x="0" y="276"/>
                </a:lnTo>
                <a:lnTo>
                  <a:pt x="6" y="294"/>
                </a:lnTo>
                <a:lnTo>
                  <a:pt x="84" y="282"/>
                </a:lnTo>
                <a:close/>
              </a:path>
            </a:pathLst>
          </a:custGeom>
          <a:solidFill>
            <a:srgbClr val="548235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Freeform 67"/>
          <p:cNvSpPr>
            <a:spLocks noChangeAspect="1"/>
          </p:cNvSpPr>
          <p:nvPr/>
        </p:nvSpPr>
        <p:spPr bwMode="auto">
          <a:xfrm>
            <a:off x="6623053" y="4771289"/>
            <a:ext cx="314767" cy="633567"/>
          </a:xfrm>
          <a:custGeom>
            <a:avLst/>
            <a:gdLst>
              <a:gd name="T0" fmla="*/ 2147483647 w 96"/>
              <a:gd name="T1" fmla="*/ 2147483647 h 192"/>
              <a:gd name="T2" fmla="*/ 2147483647 w 96"/>
              <a:gd name="T3" fmla="*/ 2147483647 h 192"/>
              <a:gd name="T4" fmla="*/ 2147483647 w 96"/>
              <a:gd name="T5" fmla="*/ 2147483647 h 192"/>
              <a:gd name="T6" fmla="*/ 2147483647 w 96"/>
              <a:gd name="T7" fmla="*/ 2147483647 h 192"/>
              <a:gd name="T8" fmla="*/ 2147483647 w 96"/>
              <a:gd name="T9" fmla="*/ 2147483647 h 192"/>
              <a:gd name="T10" fmla="*/ 2147483647 w 96"/>
              <a:gd name="T11" fmla="*/ 2147483647 h 192"/>
              <a:gd name="T12" fmla="*/ 2147483647 w 96"/>
              <a:gd name="T13" fmla="*/ 2147483647 h 192"/>
              <a:gd name="T14" fmla="*/ 2147483647 w 96"/>
              <a:gd name="T15" fmla="*/ 2147483647 h 192"/>
              <a:gd name="T16" fmla="*/ 2147483647 w 96"/>
              <a:gd name="T17" fmla="*/ 2147483647 h 192"/>
              <a:gd name="T18" fmla="*/ 2147483647 w 96"/>
              <a:gd name="T19" fmla="*/ 2147483647 h 192"/>
              <a:gd name="T20" fmla="*/ 2147483647 w 96"/>
              <a:gd name="T21" fmla="*/ 2147483647 h 192"/>
              <a:gd name="T22" fmla="*/ 2147483647 w 96"/>
              <a:gd name="T23" fmla="*/ 2147483647 h 192"/>
              <a:gd name="T24" fmla="*/ 0 w 96"/>
              <a:gd name="T25" fmla="*/ 2147483647 h 192"/>
              <a:gd name="T26" fmla="*/ 0 w 96"/>
              <a:gd name="T27" fmla="*/ 2147483647 h 192"/>
              <a:gd name="T28" fmla="*/ 2147483647 w 96"/>
              <a:gd name="T29" fmla="*/ 0 h 192"/>
              <a:gd name="T30" fmla="*/ 2147483647 w 96"/>
              <a:gd name="T31" fmla="*/ 0 h 192"/>
              <a:gd name="T32" fmla="*/ 2147483647 w 96"/>
              <a:gd name="T33" fmla="*/ 2147483647 h 192"/>
              <a:gd name="T34" fmla="*/ 2147483647 w 96"/>
              <a:gd name="T35" fmla="*/ 2147483647 h 192"/>
              <a:gd name="T36" fmla="*/ 2147483647 w 96"/>
              <a:gd name="T37" fmla="*/ 2147483647 h 192"/>
              <a:gd name="T38" fmla="*/ 2147483647 w 96"/>
              <a:gd name="T39" fmla="*/ 2147483647 h 192"/>
              <a:gd name="T40" fmla="*/ 2147483647 w 96"/>
              <a:gd name="T41" fmla="*/ 2147483647 h 192"/>
              <a:gd name="T42" fmla="*/ 2147483647 w 96"/>
              <a:gd name="T43" fmla="*/ 2147483647 h 192"/>
              <a:gd name="T44" fmla="*/ 2147483647 w 96"/>
              <a:gd name="T45" fmla="*/ 2147483647 h 192"/>
              <a:gd name="T46" fmla="*/ 2147483647 w 96"/>
              <a:gd name="T47" fmla="*/ 2147483647 h 192"/>
              <a:gd name="T48" fmla="*/ 2147483647 w 96"/>
              <a:gd name="T49" fmla="*/ 2147483647 h 192"/>
              <a:gd name="T50" fmla="*/ 2147483647 w 96"/>
              <a:gd name="T51" fmla="*/ 2147483647 h 192"/>
              <a:gd name="T52" fmla="*/ 2147483647 w 96"/>
              <a:gd name="T53" fmla="*/ 2147483647 h 192"/>
              <a:gd name="T54" fmla="*/ 2147483647 w 96"/>
              <a:gd name="T55" fmla="*/ 2147483647 h 192"/>
              <a:gd name="T56" fmla="*/ 2147483647 w 96"/>
              <a:gd name="T57" fmla="*/ 2147483647 h 192"/>
              <a:gd name="T58" fmla="*/ 2147483647 w 96"/>
              <a:gd name="T59" fmla="*/ 2147483647 h 192"/>
              <a:gd name="T60" fmla="*/ 2147483647 w 96"/>
              <a:gd name="T61" fmla="*/ 2147483647 h 192"/>
              <a:gd name="T62" fmla="*/ 2147483647 w 96"/>
              <a:gd name="T63" fmla="*/ 2147483647 h 192"/>
              <a:gd name="T64" fmla="*/ 2147483647 w 96"/>
              <a:gd name="T65" fmla="*/ 2147483647 h 192"/>
              <a:gd name="T66" fmla="*/ 2147483647 w 96"/>
              <a:gd name="T67" fmla="*/ 2147483647 h 192"/>
              <a:gd name="T68" fmla="*/ 2147483647 w 96"/>
              <a:gd name="T69" fmla="*/ 2147483647 h 192"/>
              <a:gd name="T70" fmla="*/ 2147483647 w 96"/>
              <a:gd name="T71" fmla="*/ 2147483647 h 192"/>
              <a:gd name="T72" fmla="*/ 2147483647 w 96"/>
              <a:gd name="T73" fmla="*/ 2147483647 h 192"/>
              <a:gd name="T74" fmla="*/ 2147483647 w 96"/>
              <a:gd name="T75" fmla="*/ 2147483647 h 192"/>
              <a:gd name="T76" fmla="*/ 2147483647 w 96"/>
              <a:gd name="T77" fmla="*/ 2147483647 h 192"/>
              <a:gd name="T78" fmla="*/ 2147483647 w 96"/>
              <a:gd name="T79" fmla="*/ 2147483647 h 192"/>
              <a:gd name="T80" fmla="*/ 2147483647 w 96"/>
              <a:gd name="T81" fmla="*/ 2147483647 h 192"/>
              <a:gd name="T82" fmla="*/ 2147483647 w 96"/>
              <a:gd name="T83" fmla="*/ 2147483647 h 192"/>
              <a:gd name="T84" fmla="*/ 2147483647 w 96"/>
              <a:gd name="T85" fmla="*/ 2147483647 h 192"/>
              <a:gd name="T86" fmla="*/ 2147483647 w 96"/>
              <a:gd name="T87" fmla="*/ 2147483647 h 192"/>
              <a:gd name="T88" fmla="*/ 2147483647 w 96"/>
              <a:gd name="T89" fmla="*/ 2147483647 h 192"/>
              <a:gd name="T90" fmla="*/ 2147483647 w 96"/>
              <a:gd name="T91" fmla="*/ 2147483647 h 192"/>
              <a:gd name="T92" fmla="*/ 2147483647 w 96"/>
              <a:gd name="T93" fmla="*/ 2147483647 h 192"/>
              <a:gd name="T94" fmla="*/ 2147483647 w 96"/>
              <a:gd name="T95" fmla="*/ 2147483647 h 192"/>
              <a:gd name="T96" fmla="*/ 2147483647 w 96"/>
              <a:gd name="T97" fmla="*/ 2147483647 h 1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6" h="192">
                <a:moveTo>
                  <a:pt x="36" y="174"/>
                </a:moveTo>
                <a:lnTo>
                  <a:pt x="30" y="138"/>
                </a:lnTo>
                <a:lnTo>
                  <a:pt x="30" y="126"/>
                </a:lnTo>
                <a:lnTo>
                  <a:pt x="24" y="126"/>
                </a:lnTo>
                <a:lnTo>
                  <a:pt x="24" y="132"/>
                </a:lnTo>
                <a:lnTo>
                  <a:pt x="18" y="126"/>
                </a:lnTo>
                <a:lnTo>
                  <a:pt x="12" y="96"/>
                </a:lnTo>
                <a:lnTo>
                  <a:pt x="12" y="78"/>
                </a:lnTo>
                <a:lnTo>
                  <a:pt x="6" y="66"/>
                </a:lnTo>
                <a:lnTo>
                  <a:pt x="0" y="24"/>
                </a:lnTo>
                <a:lnTo>
                  <a:pt x="96" y="0"/>
                </a:lnTo>
                <a:lnTo>
                  <a:pt x="96" y="6"/>
                </a:lnTo>
                <a:lnTo>
                  <a:pt x="96" y="12"/>
                </a:lnTo>
                <a:lnTo>
                  <a:pt x="90" y="18"/>
                </a:lnTo>
                <a:lnTo>
                  <a:pt x="96" y="24"/>
                </a:lnTo>
                <a:lnTo>
                  <a:pt x="96" y="42"/>
                </a:lnTo>
                <a:lnTo>
                  <a:pt x="96" y="48"/>
                </a:lnTo>
                <a:lnTo>
                  <a:pt x="84" y="54"/>
                </a:lnTo>
                <a:lnTo>
                  <a:pt x="78" y="60"/>
                </a:lnTo>
                <a:lnTo>
                  <a:pt x="84" y="66"/>
                </a:lnTo>
                <a:lnTo>
                  <a:pt x="84" y="78"/>
                </a:lnTo>
                <a:lnTo>
                  <a:pt x="84" y="96"/>
                </a:lnTo>
                <a:lnTo>
                  <a:pt x="78" y="102"/>
                </a:lnTo>
                <a:lnTo>
                  <a:pt x="78" y="108"/>
                </a:lnTo>
                <a:lnTo>
                  <a:pt x="78" y="114"/>
                </a:lnTo>
                <a:lnTo>
                  <a:pt x="72" y="120"/>
                </a:lnTo>
                <a:lnTo>
                  <a:pt x="72" y="132"/>
                </a:lnTo>
                <a:lnTo>
                  <a:pt x="78" y="138"/>
                </a:lnTo>
                <a:lnTo>
                  <a:pt x="78" y="144"/>
                </a:lnTo>
                <a:lnTo>
                  <a:pt x="84" y="156"/>
                </a:lnTo>
                <a:lnTo>
                  <a:pt x="84" y="162"/>
                </a:lnTo>
                <a:lnTo>
                  <a:pt x="78" y="168"/>
                </a:lnTo>
                <a:lnTo>
                  <a:pt x="78" y="180"/>
                </a:lnTo>
                <a:lnTo>
                  <a:pt x="84" y="180"/>
                </a:lnTo>
                <a:lnTo>
                  <a:pt x="42" y="192"/>
                </a:lnTo>
                <a:lnTo>
                  <a:pt x="36" y="1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Freeform 81"/>
          <p:cNvSpPr>
            <a:spLocks noChangeAspect="1"/>
          </p:cNvSpPr>
          <p:nvPr/>
        </p:nvSpPr>
        <p:spPr bwMode="auto">
          <a:xfrm>
            <a:off x="1544165" y="4118144"/>
            <a:ext cx="618659" cy="576951"/>
          </a:xfrm>
          <a:custGeom>
            <a:avLst/>
            <a:gdLst>
              <a:gd name="T0" fmla="*/ 2147483647 w 108"/>
              <a:gd name="T1" fmla="*/ 2147483647 h 102"/>
              <a:gd name="T2" fmla="*/ 2147483647 w 108"/>
              <a:gd name="T3" fmla="*/ 2147483647 h 102"/>
              <a:gd name="T4" fmla="*/ 2147483647 w 108"/>
              <a:gd name="T5" fmla="*/ 2147483647 h 102"/>
              <a:gd name="T6" fmla="*/ 2147483647 w 108"/>
              <a:gd name="T7" fmla="*/ 2147483647 h 102"/>
              <a:gd name="T8" fmla="*/ 2147483647 w 108"/>
              <a:gd name="T9" fmla="*/ 2147483647 h 102"/>
              <a:gd name="T10" fmla="*/ 2147483647 w 108"/>
              <a:gd name="T11" fmla="*/ 2147483647 h 102"/>
              <a:gd name="T12" fmla="*/ 2147483647 w 108"/>
              <a:gd name="T13" fmla="*/ 2147483647 h 102"/>
              <a:gd name="T14" fmla="*/ 2147483647 w 108"/>
              <a:gd name="T15" fmla="*/ 2147483647 h 102"/>
              <a:gd name="T16" fmla="*/ 2147483647 w 108"/>
              <a:gd name="T17" fmla="*/ 2147483647 h 102"/>
              <a:gd name="T18" fmla="*/ 2147483647 w 108"/>
              <a:gd name="T19" fmla="*/ 2147483647 h 102"/>
              <a:gd name="T20" fmla="*/ 2147483647 w 108"/>
              <a:gd name="T21" fmla="*/ 2147483647 h 102"/>
              <a:gd name="T22" fmla="*/ 2147483647 w 108"/>
              <a:gd name="T23" fmla="*/ 2147483647 h 102"/>
              <a:gd name="T24" fmla="*/ 2147483647 w 108"/>
              <a:gd name="T25" fmla="*/ 2147483647 h 102"/>
              <a:gd name="T26" fmla="*/ 2147483647 w 108"/>
              <a:gd name="T27" fmla="*/ 2147483647 h 102"/>
              <a:gd name="T28" fmla="*/ 2147483647 w 108"/>
              <a:gd name="T29" fmla="*/ 2147483647 h 102"/>
              <a:gd name="T30" fmla="*/ 0 w 108"/>
              <a:gd name="T31" fmla="*/ 2147483647 h 102"/>
              <a:gd name="T32" fmla="*/ 0 w 108"/>
              <a:gd name="T33" fmla="*/ 2147483647 h 102"/>
              <a:gd name="T34" fmla="*/ 2147483647 w 108"/>
              <a:gd name="T35" fmla="*/ 2147483647 h 102"/>
              <a:gd name="T36" fmla="*/ 2147483647 w 108"/>
              <a:gd name="T37" fmla="*/ 2147483647 h 102"/>
              <a:gd name="T38" fmla="*/ 2147483647 w 108"/>
              <a:gd name="T39" fmla="*/ 2147483647 h 102"/>
              <a:gd name="T40" fmla="*/ 2147483647 w 108"/>
              <a:gd name="T41" fmla="*/ 2147483647 h 102"/>
              <a:gd name="T42" fmla="*/ 2147483647 w 108"/>
              <a:gd name="T43" fmla="*/ 2147483647 h 102"/>
              <a:gd name="T44" fmla="*/ 2147483647 w 108"/>
              <a:gd name="T45" fmla="*/ 2147483647 h 102"/>
              <a:gd name="T46" fmla="*/ 2147483647 w 108"/>
              <a:gd name="T47" fmla="*/ 0 h 102"/>
              <a:gd name="T48" fmla="*/ 2147483647 w 108"/>
              <a:gd name="T49" fmla="*/ 0 h 102"/>
              <a:gd name="T50" fmla="*/ 2147483647 w 108"/>
              <a:gd name="T51" fmla="*/ 0 h 102"/>
              <a:gd name="T52" fmla="*/ 2147483647 w 108"/>
              <a:gd name="T53" fmla="*/ 2147483647 h 102"/>
              <a:gd name="T54" fmla="*/ 2147483647 w 108"/>
              <a:gd name="T55" fmla="*/ 2147483647 h 102"/>
              <a:gd name="T56" fmla="*/ 2147483647 w 108"/>
              <a:gd name="T57" fmla="*/ 2147483647 h 102"/>
              <a:gd name="T58" fmla="*/ 2147483647 w 108"/>
              <a:gd name="T59" fmla="*/ 2147483647 h 102"/>
              <a:gd name="T60" fmla="*/ 2147483647 w 108"/>
              <a:gd name="T61" fmla="*/ 2147483647 h 102"/>
              <a:gd name="T62" fmla="*/ 2147483647 w 108"/>
              <a:gd name="T63" fmla="*/ 2147483647 h 102"/>
              <a:gd name="T64" fmla="*/ 2147483647 w 108"/>
              <a:gd name="T65" fmla="*/ 2147483647 h 102"/>
              <a:gd name="T66" fmla="*/ 2147483647 w 10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8" h="102">
                <a:moveTo>
                  <a:pt x="78" y="66"/>
                </a:moveTo>
                <a:lnTo>
                  <a:pt x="66" y="72"/>
                </a:lnTo>
                <a:lnTo>
                  <a:pt x="48" y="72"/>
                </a:lnTo>
                <a:lnTo>
                  <a:pt x="30" y="84"/>
                </a:lnTo>
                <a:lnTo>
                  <a:pt x="18" y="102"/>
                </a:lnTo>
                <a:lnTo>
                  <a:pt x="12" y="102"/>
                </a:lnTo>
                <a:lnTo>
                  <a:pt x="6" y="96"/>
                </a:lnTo>
                <a:lnTo>
                  <a:pt x="18" y="84"/>
                </a:lnTo>
                <a:lnTo>
                  <a:pt x="12" y="78"/>
                </a:lnTo>
                <a:lnTo>
                  <a:pt x="0" y="24"/>
                </a:lnTo>
                <a:lnTo>
                  <a:pt x="42" y="12"/>
                </a:lnTo>
                <a:lnTo>
                  <a:pt x="42" y="18"/>
                </a:lnTo>
                <a:lnTo>
                  <a:pt x="42" y="12"/>
                </a:lnTo>
                <a:lnTo>
                  <a:pt x="96" y="0"/>
                </a:lnTo>
                <a:lnTo>
                  <a:pt x="108" y="42"/>
                </a:lnTo>
                <a:lnTo>
                  <a:pt x="102" y="48"/>
                </a:lnTo>
                <a:lnTo>
                  <a:pt x="102" y="54"/>
                </a:lnTo>
                <a:lnTo>
                  <a:pt x="78" y="66"/>
                </a:lnTo>
                <a:close/>
              </a:path>
            </a:pathLst>
          </a:custGeom>
          <a:solidFill>
            <a:srgbClr val="548235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reeform 112"/>
          <p:cNvSpPr>
            <a:spLocks noChangeAspect="1"/>
          </p:cNvSpPr>
          <p:nvPr/>
        </p:nvSpPr>
        <p:spPr bwMode="auto">
          <a:xfrm>
            <a:off x="3886200" y="3806960"/>
            <a:ext cx="931506" cy="476288"/>
          </a:xfrm>
          <a:custGeom>
            <a:avLst/>
            <a:gdLst>
              <a:gd name="T0" fmla="*/ 2147483647 w 270"/>
              <a:gd name="T1" fmla="*/ 2147483647 h 138"/>
              <a:gd name="T2" fmla="*/ 2147483647 w 270"/>
              <a:gd name="T3" fmla="*/ 2147483647 h 138"/>
              <a:gd name="T4" fmla="*/ 2147483647 w 270"/>
              <a:gd name="T5" fmla="*/ 2147483647 h 138"/>
              <a:gd name="T6" fmla="*/ 2147483647 w 270"/>
              <a:gd name="T7" fmla="*/ 2147483647 h 138"/>
              <a:gd name="T8" fmla="*/ 2147483647 w 270"/>
              <a:gd name="T9" fmla="*/ 2147483647 h 138"/>
              <a:gd name="T10" fmla="*/ 2147483647 w 270"/>
              <a:gd name="T11" fmla="*/ 2147483647 h 138"/>
              <a:gd name="T12" fmla="*/ 2147483647 w 270"/>
              <a:gd name="T13" fmla="*/ 2147483647 h 138"/>
              <a:gd name="T14" fmla="*/ 2147483647 w 270"/>
              <a:gd name="T15" fmla="*/ 2147483647 h 138"/>
              <a:gd name="T16" fmla="*/ 2147483647 w 270"/>
              <a:gd name="T17" fmla="*/ 2147483647 h 138"/>
              <a:gd name="T18" fmla="*/ 2147483647 w 270"/>
              <a:gd name="T19" fmla="*/ 2147483647 h 138"/>
              <a:gd name="T20" fmla="*/ 2147483647 w 270"/>
              <a:gd name="T21" fmla="*/ 2147483647 h 138"/>
              <a:gd name="T22" fmla="*/ 2147483647 w 270"/>
              <a:gd name="T23" fmla="*/ 2147483647 h 138"/>
              <a:gd name="T24" fmla="*/ 2147483647 w 270"/>
              <a:gd name="T25" fmla="*/ 2147483647 h 138"/>
              <a:gd name="T26" fmla="*/ 2147483647 w 270"/>
              <a:gd name="T27" fmla="*/ 2147483647 h 138"/>
              <a:gd name="T28" fmla="*/ 2147483647 w 270"/>
              <a:gd name="T29" fmla="*/ 2147483647 h 138"/>
              <a:gd name="T30" fmla="*/ 2147483647 w 270"/>
              <a:gd name="T31" fmla="*/ 2147483647 h 138"/>
              <a:gd name="T32" fmla="*/ 2147483647 w 270"/>
              <a:gd name="T33" fmla="*/ 2147483647 h 138"/>
              <a:gd name="T34" fmla="*/ 2147483647 w 270"/>
              <a:gd name="T35" fmla="*/ 2147483647 h 138"/>
              <a:gd name="T36" fmla="*/ 2147483647 w 270"/>
              <a:gd name="T37" fmla="*/ 2147483647 h 138"/>
              <a:gd name="T38" fmla="*/ 2147483647 w 270"/>
              <a:gd name="T39" fmla="*/ 2147483647 h 138"/>
              <a:gd name="T40" fmla="*/ 2147483647 w 270"/>
              <a:gd name="T41" fmla="*/ 2147483647 h 138"/>
              <a:gd name="T42" fmla="*/ 2147483647 w 270"/>
              <a:gd name="T43" fmla="*/ 2147483647 h 138"/>
              <a:gd name="T44" fmla="*/ 2147483647 w 270"/>
              <a:gd name="T45" fmla="*/ 2147483647 h 138"/>
              <a:gd name="T46" fmla="*/ 2147483647 w 270"/>
              <a:gd name="T47" fmla="*/ 2147483647 h 138"/>
              <a:gd name="T48" fmla="*/ 2147483647 w 270"/>
              <a:gd name="T49" fmla="*/ 2147483647 h 138"/>
              <a:gd name="T50" fmla="*/ 2147483647 w 270"/>
              <a:gd name="T51" fmla="*/ 2147483647 h 138"/>
              <a:gd name="T52" fmla="*/ 2147483647 w 270"/>
              <a:gd name="T53" fmla="*/ 2147483647 h 138"/>
              <a:gd name="T54" fmla="*/ 2147483647 w 270"/>
              <a:gd name="T55" fmla="*/ 2147483647 h 138"/>
              <a:gd name="T56" fmla="*/ 2147483647 w 270"/>
              <a:gd name="T57" fmla="*/ 2147483647 h 138"/>
              <a:gd name="T58" fmla="*/ 2147483647 w 270"/>
              <a:gd name="T59" fmla="*/ 2147483647 h 138"/>
              <a:gd name="T60" fmla="*/ 2147483647 w 270"/>
              <a:gd name="T61" fmla="*/ 2147483647 h 138"/>
              <a:gd name="T62" fmla="*/ 2147483647 w 270"/>
              <a:gd name="T63" fmla="*/ 2147483647 h 138"/>
              <a:gd name="T64" fmla="*/ 2147483647 w 270"/>
              <a:gd name="T65" fmla="*/ 2147483647 h 138"/>
              <a:gd name="T66" fmla="*/ 2147483647 w 270"/>
              <a:gd name="T67" fmla="*/ 2147483647 h 138"/>
              <a:gd name="T68" fmla="*/ 2147483647 w 270"/>
              <a:gd name="T69" fmla="*/ 2147483647 h 138"/>
              <a:gd name="T70" fmla="*/ 2147483647 w 270"/>
              <a:gd name="T71" fmla="*/ 2147483647 h 138"/>
              <a:gd name="T72" fmla="*/ 2147483647 w 270"/>
              <a:gd name="T73" fmla="*/ 2147483647 h 138"/>
              <a:gd name="T74" fmla="*/ 2147483647 w 270"/>
              <a:gd name="T75" fmla="*/ 2147483647 h 138"/>
              <a:gd name="T76" fmla="*/ 2147483647 w 270"/>
              <a:gd name="T77" fmla="*/ 2147483647 h 138"/>
              <a:gd name="T78" fmla="*/ 2147483647 w 270"/>
              <a:gd name="T79" fmla="*/ 2147483647 h 138"/>
              <a:gd name="T80" fmla="*/ 2147483647 w 270"/>
              <a:gd name="T81" fmla="*/ 2147483647 h 138"/>
              <a:gd name="T82" fmla="*/ 0 w 270"/>
              <a:gd name="T83" fmla="*/ 2147483647 h 138"/>
              <a:gd name="T84" fmla="*/ 2147483647 w 270"/>
              <a:gd name="T85" fmla="*/ 2147483647 h 138"/>
              <a:gd name="T86" fmla="*/ 2147483647 w 270"/>
              <a:gd name="T87" fmla="*/ 2147483647 h 138"/>
              <a:gd name="T88" fmla="*/ 2147483647 w 270"/>
              <a:gd name="T89" fmla="*/ 2147483647 h 138"/>
              <a:gd name="T90" fmla="*/ 2147483647 w 270"/>
              <a:gd name="T91" fmla="*/ 2147483647 h 138"/>
              <a:gd name="T92" fmla="*/ 2147483647 w 270"/>
              <a:gd name="T93" fmla="*/ 2147483647 h 138"/>
              <a:gd name="T94" fmla="*/ 2147483647 w 270"/>
              <a:gd name="T95" fmla="*/ 2147483647 h 138"/>
              <a:gd name="T96" fmla="*/ 2147483647 w 270"/>
              <a:gd name="T97" fmla="*/ 2147483647 h 138"/>
              <a:gd name="T98" fmla="*/ 2147483647 w 270"/>
              <a:gd name="T99" fmla="*/ 2147483647 h 138"/>
              <a:gd name="T100" fmla="*/ 2147483647 w 270"/>
              <a:gd name="T101" fmla="*/ 2147483647 h 1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70" h="138">
                <a:moveTo>
                  <a:pt x="156" y="78"/>
                </a:moveTo>
                <a:lnTo>
                  <a:pt x="156" y="78"/>
                </a:lnTo>
                <a:lnTo>
                  <a:pt x="150" y="90"/>
                </a:lnTo>
                <a:lnTo>
                  <a:pt x="144" y="114"/>
                </a:lnTo>
                <a:lnTo>
                  <a:pt x="144" y="120"/>
                </a:lnTo>
                <a:lnTo>
                  <a:pt x="150" y="120"/>
                </a:lnTo>
                <a:lnTo>
                  <a:pt x="150" y="114"/>
                </a:lnTo>
                <a:lnTo>
                  <a:pt x="156" y="114"/>
                </a:lnTo>
                <a:lnTo>
                  <a:pt x="156" y="120"/>
                </a:lnTo>
                <a:lnTo>
                  <a:pt x="168" y="126"/>
                </a:lnTo>
                <a:lnTo>
                  <a:pt x="168" y="120"/>
                </a:lnTo>
                <a:lnTo>
                  <a:pt x="174" y="126"/>
                </a:lnTo>
                <a:lnTo>
                  <a:pt x="180" y="126"/>
                </a:lnTo>
                <a:lnTo>
                  <a:pt x="186" y="126"/>
                </a:lnTo>
                <a:lnTo>
                  <a:pt x="198" y="132"/>
                </a:lnTo>
                <a:lnTo>
                  <a:pt x="198" y="138"/>
                </a:lnTo>
                <a:lnTo>
                  <a:pt x="204" y="132"/>
                </a:lnTo>
                <a:lnTo>
                  <a:pt x="198" y="126"/>
                </a:lnTo>
                <a:lnTo>
                  <a:pt x="198" y="120"/>
                </a:lnTo>
                <a:lnTo>
                  <a:pt x="186" y="120"/>
                </a:lnTo>
                <a:lnTo>
                  <a:pt x="180" y="114"/>
                </a:lnTo>
                <a:lnTo>
                  <a:pt x="174" y="108"/>
                </a:lnTo>
                <a:lnTo>
                  <a:pt x="174" y="102"/>
                </a:lnTo>
                <a:lnTo>
                  <a:pt x="180" y="108"/>
                </a:lnTo>
                <a:lnTo>
                  <a:pt x="186" y="114"/>
                </a:lnTo>
                <a:lnTo>
                  <a:pt x="192" y="114"/>
                </a:lnTo>
                <a:lnTo>
                  <a:pt x="192" y="108"/>
                </a:lnTo>
                <a:lnTo>
                  <a:pt x="186" y="102"/>
                </a:lnTo>
                <a:lnTo>
                  <a:pt x="180" y="90"/>
                </a:lnTo>
                <a:lnTo>
                  <a:pt x="180" y="78"/>
                </a:lnTo>
                <a:lnTo>
                  <a:pt x="180" y="72"/>
                </a:lnTo>
                <a:lnTo>
                  <a:pt x="180" y="60"/>
                </a:lnTo>
                <a:lnTo>
                  <a:pt x="174" y="48"/>
                </a:lnTo>
                <a:lnTo>
                  <a:pt x="168" y="48"/>
                </a:lnTo>
                <a:lnTo>
                  <a:pt x="180" y="48"/>
                </a:lnTo>
                <a:lnTo>
                  <a:pt x="180" y="42"/>
                </a:lnTo>
                <a:lnTo>
                  <a:pt x="180" y="36"/>
                </a:lnTo>
                <a:lnTo>
                  <a:pt x="186" y="36"/>
                </a:lnTo>
                <a:lnTo>
                  <a:pt x="186" y="42"/>
                </a:lnTo>
                <a:lnTo>
                  <a:pt x="186" y="36"/>
                </a:lnTo>
                <a:lnTo>
                  <a:pt x="192" y="30"/>
                </a:lnTo>
                <a:lnTo>
                  <a:pt x="192" y="18"/>
                </a:lnTo>
                <a:lnTo>
                  <a:pt x="198" y="18"/>
                </a:lnTo>
                <a:lnTo>
                  <a:pt x="198" y="24"/>
                </a:lnTo>
                <a:lnTo>
                  <a:pt x="204" y="24"/>
                </a:lnTo>
                <a:lnTo>
                  <a:pt x="198" y="30"/>
                </a:lnTo>
                <a:lnTo>
                  <a:pt x="192" y="36"/>
                </a:lnTo>
                <a:lnTo>
                  <a:pt x="192" y="42"/>
                </a:lnTo>
                <a:lnTo>
                  <a:pt x="192" y="54"/>
                </a:lnTo>
                <a:lnTo>
                  <a:pt x="192" y="60"/>
                </a:lnTo>
                <a:lnTo>
                  <a:pt x="198" y="48"/>
                </a:lnTo>
                <a:lnTo>
                  <a:pt x="204" y="54"/>
                </a:lnTo>
                <a:lnTo>
                  <a:pt x="198" y="54"/>
                </a:lnTo>
                <a:lnTo>
                  <a:pt x="198" y="60"/>
                </a:lnTo>
                <a:lnTo>
                  <a:pt x="198" y="72"/>
                </a:lnTo>
                <a:lnTo>
                  <a:pt x="192" y="78"/>
                </a:lnTo>
                <a:lnTo>
                  <a:pt x="204" y="90"/>
                </a:lnTo>
                <a:lnTo>
                  <a:pt x="198" y="90"/>
                </a:lnTo>
                <a:lnTo>
                  <a:pt x="198" y="96"/>
                </a:lnTo>
                <a:lnTo>
                  <a:pt x="204" y="96"/>
                </a:lnTo>
                <a:lnTo>
                  <a:pt x="198" y="102"/>
                </a:lnTo>
                <a:lnTo>
                  <a:pt x="204" y="114"/>
                </a:lnTo>
                <a:lnTo>
                  <a:pt x="204" y="108"/>
                </a:lnTo>
                <a:lnTo>
                  <a:pt x="210" y="114"/>
                </a:lnTo>
                <a:lnTo>
                  <a:pt x="216" y="114"/>
                </a:lnTo>
                <a:lnTo>
                  <a:pt x="216" y="108"/>
                </a:lnTo>
                <a:lnTo>
                  <a:pt x="216" y="114"/>
                </a:lnTo>
                <a:lnTo>
                  <a:pt x="222" y="114"/>
                </a:lnTo>
                <a:lnTo>
                  <a:pt x="228" y="114"/>
                </a:lnTo>
                <a:lnTo>
                  <a:pt x="222" y="120"/>
                </a:lnTo>
                <a:lnTo>
                  <a:pt x="222" y="126"/>
                </a:lnTo>
                <a:lnTo>
                  <a:pt x="228" y="126"/>
                </a:lnTo>
                <a:lnTo>
                  <a:pt x="228" y="120"/>
                </a:lnTo>
                <a:lnTo>
                  <a:pt x="228" y="126"/>
                </a:lnTo>
                <a:lnTo>
                  <a:pt x="228" y="132"/>
                </a:lnTo>
                <a:lnTo>
                  <a:pt x="228" y="138"/>
                </a:lnTo>
                <a:lnTo>
                  <a:pt x="234" y="138"/>
                </a:lnTo>
                <a:lnTo>
                  <a:pt x="240" y="138"/>
                </a:lnTo>
                <a:lnTo>
                  <a:pt x="240" y="132"/>
                </a:lnTo>
                <a:lnTo>
                  <a:pt x="252" y="126"/>
                </a:lnTo>
                <a:lnTo>
                  <a:pt x="258" y="126"/>
                </a:lnTo>
                <a:lnTo>
                  <a:pt x="258" y="108"/>
                </a:lnTo>
                <a:lnTo>
                  <a:pt x="264" y="108"/>
                </a:lnTo>
                <a:lnTo>
                  <a:pt x="264" y="90"/>
                </a:lnTo>
                <a:lnTo>
                  <a:pt x="270" y="90"/>
                </a:lnTo>
                <a:lnTo>
                  <a:pt x="264" y="114"/>
                </a:lnTo>
                <a:lnTo>
                  <a:pt x="264" y="126"/>
                </a:lnTo>
                <a:lnTo>
                  <a:pt x="264" y="132"/>
                </a:lnTo>
                <a:lnTo>
                  <a:pt x="264" y="138"/>
                </a:lnTo>
                <a:lnTo>
                  <a:pt x="264" y="132"/>
                </a:lnTo>
                <a:lnTo>
                  <a:pt x="270" y="126"/>
                </a:lnTo>
                <a:lnTo>
                  <a:pt x="270" y="96"/>
                </a:lnTo>
                <a:lnTo>
                  <a:pt x="270" y="90"/>
                </a:lnTo>
                <a:lnTo>
                  <a:pt x="234" y="96"/>
                </a:lnTo>
                <a:lnTo>
                  <a:pt x="210" y="0"/>
                </a:lnTo>
                <a:lnTo>
                  <a:pt x="0" y="42"/>
                </a:lnTo>
                <a:lnTo>
                  <a:pt x="6" y="78"/>
                </a:lnTo>
                <a:lnTo>
                  <a:pt x="24" y="60"/>
                </a:lnTo>
                <a:lnTo>
                  <a:pt x="30" y="60"/>
                </a:lnTo>
                <a:lnTo>
                  <a:pt x="36" y="54"/>
                </a:lnTo>
                <a:lnTo>
                  <a:pt x="42" y="48"/>
                </a:lnTo>
                <a:lnTo>
                  <a:pt x="54" y="48"/>
                </a:lnTo>
                <a:lnTo>
                  <a:pt x="60" y="48"/>
                </a:lnTo>
                <a:lnTo>
                  <a:pt x="66" y="36"/>
                </a:lnTo>
                <a:lnTo>
                  <a:pt x="78" y="36"/>
                </a:lnTo>
                <a:lnTo>
                  <a:pt x="84" y="36"/>
                </a:lnTo>
                <a:lnTo>
                  <a:pt x="90" y="36"/>
                </a:lnTo>
                <a:lnTo>
                  <a:pt x="96" y="36"/>
                </a:lnTo>
                <a:lnTo>
                  <a:pt x="96" y="42"/>
                </a:lnTo>
                <a:lnTo>
                  <a:pt x="108" y="48"/>
                </a:lnTo>
                <a:lnTo>
                  <a:pt x="108" y="60"/>
                </a:lnTo>
                <a:lnTo>
                  <a:pt x="102" y="60"/>
                </a:lnTo>
                <a:lnTo>
                  <a:pt x="108" y="54"/>
                </a:lnTo>
                <a:lnTo>
                  <a:pt x="120" y="54"/>
                </a:lnTo>
                <a:lnTo>
                  <a:pt x="120" y="60"/>
                </a:lnTo>
                <a:lnTo>
                  <a:pt x="120" y="66"/>
                </a:lnTo>
                <a:lnTo>
                  <a:pt x="120" y="72"/>
                </a:lnTo>
                <a:lnTo>
                  <a:pt x="138" y="72"/>
                </a:lnTo>
                <a:lnTo>
                  <a:pt x="144" y="78"/>
                </a:lnTo>
                <a:lnTo>
                  <a:pt x="150" y="72"/>
                </a:lnTo>
                <a:lnTo>
                  <a:pt x="156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Freeform 84"/>
          <p:cNvSpPr>
            <a:spLocks noChangeAspect="1"/>
          </p:cNvSpPr>
          <p:nvPr/>
        </p:nvSpPr>
        <p:spPr bwMode="auto">
          <a:xfrm>
            <a:off x="1660022" y="4835891"/>
            <a:ext cx="321178" cy="576806"/>
          </a:xfrm>
          <a:custGeom>
            <a:avLst/>
            <a:gdLst>
              <a:gd name="T0" fmla="*/ 2147483647 w 60"/>
              <a:gd name="T1" fmla="*/ 2147483647 h 108"/>
              <a:gd name="T2" fmla="*/ 2147483647 w 60"/>
              <a:gd name="T3" fmla="*/ 2147483647 h 108"/>
              <a:gd name="T4" fmla="*/ 2147483647 w 60"/>
              <a:gd name="T5" fmla="*/ 2147483647 h 108"/>
              <a:gd name="T6" fmla="*/ 2147483647 w 60"/>
              <a:gd name="T7" fmla="*/ 2147483647 h 108"/>
              <a:gd name="T8" fmla="*/ 2147483647 w 60"/>
              <a:gd name="T9" fmla="*/ 2147483647 h 108"/>
              <a:gd name="T10" fmla="*/ 2147483647 w 60"/>
              <a:gd name="T11" fmla="*/ 2147483647 h 108"/>
              <a:gd name="T12" fmla="*/ 2147483647 w 60"/>
              <a:gd name="T13" fmla="*/ 2147483647 h 108"/>
              <a:gd name="T14" fmla="*/ 2147483647 w 60"/>
              <a:gd name="T15" fmla="*/ 2147483647 h 108"/>
              <a:gd name="T16" fmla="*/ 2147483647 w 60"/>
              <a:gd name="T17" fmla="*/ 2147483647 h 108"/>
              <a:gd name="T18" fmla="*/ 2147483647 w 60"/>
              <a:gd name="T19" fmla="*/ 2147483647 h 108"/>
              <a:gd name="T20" fmla="*/ 2147483647 w 60"/>
              <a:gd name="T21" fmla="*/ 2147483647 h 108"/>
              <a:gd name="T22" fmla="*/ 2147483647 w 60"/>
              <a:gd name="T23" fmla="*/ 2147483647 h 108"/>
              <a:gd name="T24" fmla="*/ 2147483647 w 60"/>
              <a:gd name="T25" fmla="*/ 2147483647 h 108"/>
              <a:gd name="T26" fmla="*/ 2147483647 w 60"/>
              <a:gd name="T27" fmla="*/ 2147483647 h 108"/>
              <a:gd name="T28" fmla="*/ 2147483647 w 60"/>
              <a:gd name="T29" fmla="*/ 2147483647 h 108"/>
              <a:gd name="T30" fmla="*/ 2147483647 w 60"/>
              <a:gd name="T31" fmla="*/ 2147483647 h 108"/>
              <a:gd name="T32" fmla="*/ 2147483647 w 60"/>
              <a:gd name="T33" fmla="*/ 2147483647 h 108"/>
              <a:gd name="T34" fmla="*/ 2147483647 w 60"/>
              <a:gd name="T35" fmla="*/ 2147483647 h 108"/>
              <a:gd name="T36" fmla="*/ 2147483647 w 60"/>
              <a:gd name="T37" fmla="*/ 2147483647 h 108"/>
              <a:gd name="T38" fmla="*/ 2147483647 w 60"/>
              <a:gd name="T39" fmla="*/ 2147483647 h 108"/>
              <a:gd name="T40" fmla="*/ 2147483647 w 60"/>
              <a:gd name="T41" fmla="*/ 2147483647 h 108"/>
              <a:gd name="T42" fmla="*/ 2147483647 w 60"/>
              <a:gd name="T43" fmla="*/ 2147483647 h 108"/>
              <a:gd name="T44" fmla="*/ 2147483647 w 60"/>
              <a:gd name="T45" fmla="*/ 2147483647 h 108"/>
              <a:gd name="T46" fmla="*/ 2147483647 w 60"/>
              <a:gd name="T47" fmla="*/ 2147483647 h 108"/>
              <a:gd name="T48" fmla="*/ 2147483647 w 60"/>
              <a:gd name="T49" fmla="*/ 2147483647 h 108"/>
              <a:gd name="T50" fmla="*/ 2147483647 w 60"/>
              <a:gd name="T51" fmla="*/ 2147483647 h 108"/>
              <a:gd name="T52" fmla="*/ 2147483647 w 60"/>
              <a:gd name="T53" fmla="*/ 2147483647 h 108"/>
              <a:gd name="T54" fmla="*/ 2147483647 w 60"/>
              <a:gd name="T55" fmla="*/ 2147483647 h 108"/>
              <a:gd name="T56" fmla="*/ 2147483647 w 60"/>
              <a:gd name="T57" fmla="*/ 2147483647 h 108"/>
              <a:gd name="T58" fmla="*/ 2147483647 w 60"/>
              <a:gd name="T59" fmla="*/ 2147483647 h 108"/>
              <a:gd name="T60" fmla="*/ 2147483647 w 60"/>
              <a:gd name="T61" fmla="*/ 2147483647 h 108"/>
              <a:gd name="T62" fmla="*/ 2147483647 w 60"/>
              <a:gd name="T63" fmla="*/ 2147483647 h 108"/>
              <a:gd name="T64" fmla="*/ 2147483647 w 60"/>
              <a:gd name="T65" fmla="*/ 2147483647 h 108"/>
              <a:gd name="T66" fmla="*/ 2147483647 w 60"/>
              <a:gd name="T67" fmla="*/ 2147483647 h 108"/>
              <a:gd name="T68" fmla="*/ 2147483647 w 60"/>
              <a:gd name="T69" fmla="*/ 2147483647 h 108"/>
              <a:gd name="T70" fmla="*/ 2147483647 w 60"/>
              <a:gd name="T71" fmla="*/ 2147483647 h 108"/>
              <a:gd name="T72" fmla="*/ 2147483647 w 60"/>
              <a:gd name="T73" fmla="*/ 2147483647 h 108"/>
              <a:gd name="T74" fmla="*/ 2147483647 w 60"/>
              <a:gd name="T75" fmla="*/ 2147483647 h 108"/>
              <a:gd name="T76" fmla="*/ 2147483647 w 60"/>
              <a:gd name="T77" fmla="*/ 2147483647 h 108"/>
              <a:gd name="T78" fmla="*/ 2147483647 w 60"/>
              <a:gd name="T79" fmla="*/ 2147483647 h 108"/>
              <a:gd name="T80" fmla="*/ 2147483647 w 60"/>
              <a:gd name="T81" fmla="*/ 2147483647 h 108"/>
              <a:gd name="T82" fmla="*/ 0 w 60"/>
              <a:gd name="T83" fmla="*/ 2147483647 h 108"/>
              <a:gd name="T84" fmla="*/ 0 w 60"/>
              <a:gd name="T85" fmla="*/ 2147483647 h 108"/>
              <a:gd name="T86" fmla="*/ 0 w 60"/>
              <a:gd name="T87" fmla="*/ 0 h 108"/>
              <a:gd name="T88" fmla="*/ 2147483647 w 60"/>
              <a:gd name="T89" fmla="*/ 0 h 108"/>
              <a:gd name="T90" fmla="*/ 2147483647 w 60"/>
              <a:gd name="T91" fmla="*/ 2147483647 h 108"/>
              <a:gd name="T92" fmla="*/ 2147483647 w 60"/>
              <a:gd name="T93" fmla="*/ 2147483647 h 108"/>
              <a:gd name="T94" fmla="*/ 2147483647 w 60"/>
              <a:gd name="T95" fmla="*/ 2147483647 h 108"/>
              <a:gd name="T96" fmla="*/ 2147483647 w 60"/>
              <a:gd name="T97" fmla="*/ 2147483647 h 1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108">
                <a:moveTo>
                  <a:pt x="12" y="12"/>
                </a:moveTo>
                <a:lnTo>
                  <a:pt x="12" y="18"/>
                </a:lnTo>
                <a:lnTo>
                  <a:pt x="12" y="24"/>
                </a:lnTo>
                <a:lnTo>
                  <a:pt x="12" y="30"/>
                </a:lnTo>
                <a:lnTo>
                  <a:pt x="18" y="42"/>
                </a:lnTo>
                <a:lnTo>
                  <a:pt x="30" y="42"/>
                </a:lnTo>
                <a:lnTo>
                  <a:pt x="30" y="54"/>
                </a:lnTo>
                <a:lnTo>
                  <a:pt x="30" y="60"/>
                </a:lnTo>
                <a:lnTo>
                  <a:pt x="36" y="66"/>
                </a:lnTo>
                <a:lnTo>
                  <a:pt x="36" y="72"/>
                </a:lnTo>
                <a:lnTo>
                  <a:pt x="42" y="72"/>
                </a:lnTo>
                <a:lnTo>
                  <a:pt x="48" y="78"/>
                </a:lnTo>
                <a:lnTo>
                  <a:pt x="54" y="78"/>
                </a:lnTo>
                <a:lnTo>
                  <a:pt x="54" y="84"/>
                </a:lnTo>
                <a:lnTo>
                  <a:pt x="48" y="84"/>
                </a:lnTo>
                <a:lnTo>
                  <a:pt x="48" y="90"/>
                </a:lnTo>
                <a:lnTo>
                  <a:pt x="48" y="96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60" y="102"/>
                </a:lnTo>
                <a:lnTo>
                  <a:pt x="24" y="108"/>
                </a:lnTo>
                <a:lnTo>
                  <a:pt x="0" y="12"/>
                </a:lnTo>
                <a:lnTo>
                  <a:pt x="0" y="18"/>
                </a:lnTo>
                <a:lnTo>
                  <a:pt x="0" y="0"/>
                </a:lnTo>
                <a:lnTo>
                  <a:pt x="12" y="0"/>
                </a:lnTo>
                <a:lnTo>
                  <a:pt x="18" y="6"/>
                </a:lnTo>
                <a:lnTo>
                  <a:pt x="12" y="6"/>
                </a:lnTo>
                <a:lnTo>
                  <a:pt x="1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3965" y="2435787"/>
            <a:ext cx="70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3965" y="4121673"/>
            <a:ext cx="70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13965" y="4943870"/>
            <a:ext cx="70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3163" y="3826592"/>
            <a:ext cx="79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MD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56320" y="4817405"/>
            <a:ext cx="70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VT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90970" y="5697089"/>
            <a:ext cx="102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NV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15865" y="2520325"/>
            <a:ext cx="98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NY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49982" y="2459627"/>
            <a:ext cx="70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HI</a:t>
            </a:r>
          </a:p>
        </p:txBody>
      </p: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4005520" y="2408517"/>
            <a:ext cx="683492" cy="421798"/>
            <a:chOff x="2449946" y="4236409"/>
            <a:chExt cx="371715" cy="241559"/>
          </a:xfrm>
          <a:solidFill>
            <a:srgbClr val="548235"/>
          </a:solidFill>
        </p:grpSpPr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2477336" y="4236409"/>
              <a:ext cx="31302" cy="31169"/>
            </a:xfrm>
            <a:custGeom>
              <a:avLst/>
              <a:gdLst>
                <a:gd name="T0" fmla="*/ 0 w 24"/>
                <a:gd name="T1" fmla="*/ 2147483647 h 24"/>
                <a:gd name="T2" fmla="*/ 0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0 h 24"/>
                <a:gd name="T8" fmla="*/ 2147483647 w 24"/>
                <a:gd name="T9" fmla="*/ 0 h 24"/>
                <a:gd name="T10" fmla="*/ 2147483647 w 24"/>
                <a:gd name="T11" fmla="*/ 2147483647 h 24"/>
                <a:gd name="T12" fmla="*/ 2147483647 w 24"/>
                <a:gd name="T13" fmla="*/ 2147483647 h 24"/>
                <a:gd name="T14" fmla="*/ 2147483647 w 24"/>
                <a:gd name="T15" fmla="*/ 2147483647 h 24"/>
                <a:gd name="T16" fmla="*/ 2147483647 w 24"/>
                <a:gd name="T17" fmla="*/ 2147483647 h 24"/>
                <a:gd name="T18" fmla="*/ 2147483647 w 24"/>
                <a:gd name="T19" fmla="*/ 2147483647 h 24"/>
                <a:gd name="T20" fmla="*/ 0 w 24"/>
                <a:gd name="T21" fmla="*/ 2147483647 h 24"/>
                <a:gd name="T22" fmla="*/ 0 w 24"/>
                <a:gd name="T23" fmla="*/ 2147483647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2586894" y="4275370"/>
              <a:ext cx="39128" cy="38961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0 h 30"/>
                <a:gd name="T6" fmla="*/ 2147483647 w 30"/>
                <a:gd name="T7" fmla="*/ 0 h 30"/>
                <a:gd name="T8" fmla="*/ 2147483647 w 30"/>
                <a:gd name="T9" fmla="*/ 2147483647 h 30"/>
                <a:gd name="T10" fmla="*/ 2147483647 w 30"/>
                <a:gd name="T11" fmla="*/ 2147483647 h 30"/>
                <a:gd name="T12" fmla="*/ 2147483647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2147483647 w 30"/>
                <a:gd name="T21" fmla="*/ 2147483647 h 30"/>
                <a:gd name="T22" fmla="*/ 2147483647 w 30"/>
                <a:gd name="T23" fmla="*/ 2147483647 h 30"/>
                <a:gd name="T24" fmla="*/ 2147483647 w 30"/>
                <a:gd name="T25" fmla="*/ 2147483647 h 30"/>
                <a:gd name="T26" fmla="*/ 2147483647 w 30"/>
                <a:gd name="T27" fmla="*/ 2147483647 h 30"/>
                <a:gd name="T28" fmla="*/ 0 w 30"/>
                <a:gd name="T29" fmla="*/ 2147483647 h 30"/>
                <a:gd name="T30" fmla="*/ 0 w 30"/>
                <a:gd name="T31" fmla="*/ 2147483647 h 30"/>
                <a:gd name="T32" fmla="*/ 0 w 30"/>
                <a:gd name="T33" fmla="*/ 2147483647 h 30"/>
                <a:gd name="T34" fmla="*/ 0 w 30"/>
                <a:gd name="T35" fmla="*/ 2147483647 h 30"/>
                <a:gd name="T36" fmla="*/ 2147483647 w 30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30">
                  <a:moveTo>
                    <a:pt x="6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24" y="30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2649498" y="4306539"/>
              <a:ext cx="39128" cy="15584"/>
            </a:xfrm>
            <a:custGeom>
              <a:avLst/>
              <a:gdLst>
                <a:gd name="T0" fmla="*/ 2147483647 w 30"/>
                <a:gd name="T1" fmla="*/ 0 h 12"/>
                <a:gd name="T2" fmla="*/ 0 w 30"/>
                <a:gd name="T3" fmla="*/ 2147483647 h 12"/>
                <a:gd name="T4" fmla="*/ 0 w 30"/>
                <a:gd name="T5" fmla="*/ 2147483647 h 12"/>
                <a:gd name="T6" fmla="*/ 2147483647 w 30"/>
                <a:gd name="T7" fmla="*/ 2147483647 h 12"/>
                <a:gd name="T8" fmla="*/ 2147483647 w 30"/>
                <a:gd name="T9" fmla="*/ 2147483647 h 12"/>
                <a:gd name="T10" fmla="*/ 2147483647 w 30"/>
                <a:gd name="T11" fmla="*/ 2147483647 h 12"/>
                <a:gd name="T12" fmla="*/ 2147483647 w 30"/>
                <a:gd name="T13" fmla="*/ 2147483647 h 12"/>
                <a:gd name="T14" fmla="*/ 2147483647 w 30"/>
                <a:gd name="T15" fmla="*/ 2147483647 h 12"/>
                <a:gd name="T16" fmla="*/ 2147483647 w 30"/>
                <a:gd name="T17" fmla="*/ 2147483647 h 12"/>
                <a:gd name="T18" fmla="*/ 2147483647 w 30"/>
                <a:gd name="T19" fmla="*/ 2147483647 h 12"/>
                <a:gd name="T20" fmla="*/ 2147483647 w 30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12">
                  <a:moveTo>
                    <a:pt x="6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2696452" y="4329916"/>
              <a:ext cx="46953" cy="31169"/>
            </a:xfrm>
            <a:custGeom>
              <a:avLst/>
              <a:gdLst>
                <a:gd name="T0" fmla="*/ 0 w 36"/>
                <a:gd name="T1" fmla="*/ 0 h 24"/>
                <a:gd name="T2" fmla="*/ 0 w 36"/>
                <a:gd name="T3" fmla="*/ 0 h 24"/>
                <a:gd name="T4" fmla="*/ 0 w 36"/>
                <a:gd name="T5" fmla="*/ 0 h 24"/>
                <a:gd name="T6" fmla="*/ 2147483647 w 36"/>
                <a:gd name="T7" fmla="*/ 0 h 24"/>
                <a:gd name="T8" fmla="*/ 2147483647 w 36"/>
                <a:gd name="T9" fmla="*/ 2147483647 h 24"/>
                <a:gd name="T10" fmla="*/ 2147483647 w 36"/>
                <a:gd name="T11" fmla="*/ 2147483647 h 24"/>
                <a:gd name="T12" fmla="*/ 2147483647 w 36"/>
                <a:gd name="T13" fmla="*/ 2147483647 h 24"/>
                <a:gd name="T14" fmla="*/ 2147483647 w 36"/>
                <a:gd name="T15" fmla="*/ 2147483647 h 24"/>
                <a:gd name="T16" fmla="*/ 2147483647 w 36"/>
                <a:gd name="T17" fmla="*/ 2147483647 h 24"/>
                <a:gd name="T18" fmla="*/ 2147483647 w 36"/>
                <a:gd name="T19" fmla="*/ 2147483647 h 24"/>
                <a:gd name="T20" fmla="*/ 2147483647 w 36"/>
                <a:gd name="T21" fmla="*/ 2147483647 h 24"/>
                <a:gd name="T22" fmla="*/ 2147483647 w 36"/>
                <a:gd name="T23" fmla="*/ 2147483647 h 24"/>
                <a:gd name="T24" fmla="*/ 2147483647 w 36"/>
                <a:gd name="T25" fmla="*/ 2147483647 h 24"/>
                <a:gd name="T26" fmla="*/ 2147483647 w 36"/>
                <a:gd name="T27" fmla="*/ 2147483647 h 24"/>
                <a:gd name="T28" fmla="*/ 2147483647 w 36"/>
                <a:gd name="T29" fmla="*/ 2147483647 h 24"/>
                <a:gd name="T30" fmla="*/ 2147483647 w 36"/>
                <a:gd name="T31" fmla="*/ 2147483647 h 24"/>
                <a:gd name="T32" fmla="*/ 2147483647 w 36"/>
                <a:gd name="T33" fmla="*/ 2147483647 h 24"/>
                <a:gd name="T34" fmla="*/ 2147483647 w 36"/>
                <a:gd name="T35" fmla="*/ 2147483647 h 24"/>
                <a:gd name="T36" fmla="*/ 2147483647 w 36"/>
                <a:gd name="T37" fmla="*/ 2147483647 h 24"/>
                <a:gd name="T38" fmla="*/ 0 w 36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2735580" y="4376669"/>
              <a:ext cx="86081" cy="101299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0 h 78"/>
                <a:gd name="T4" fmla="*/ 2147483647 w 66"/>
                <a:gd name="T5" fmla="*/ 0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0 w 66"/>
                <a:gd name="T45" fmla="*/ 2147483647 h 78"/>
                <a:gd name="T46" fmla="*/ 0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6" h="78">
                  <a:moveTo>
                    <a:pt x="12" y="6"/>
                  </a:moveTo>
                  <a:lnTo>
                    <a:pt x="12" y="0"/>
                  </a:lnTo>
                  <a:lnTo>
                    <a:pt x="24" y="12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0" y="66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2676888" y="4341604"/>
              <a:ext cx="0" cy="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kumimoji="0" lang="zh-CN" altLang="en-US" sz="12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700365" y="4364981"/>
              <a:ext cx="7826" cy="7792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kumimoji="0" lang="zh-CN" altLang="en-US" sz="12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449946" y="4263682"/>
              <a:ext cx="15651" cy="7792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kumimoji="0" lang="zh-CN" altLang="en-US" sz="12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" name="Freeform 80"/>
          <p:cNvSpPr>
            <a:spLocks noChangeAspect="1"/>
          </p:cNvSpPr>
          <p:nvPr/>
        </p:nvSpPr>
        <p:spPr bwMode="auto">
          <a:xfrm>
            <a:off x="6622716" y="3856889"/>
            <a:ext cx="444136" cy="640080"/>
          </a:xfrm>
          <a:custGeom>
            <a:avLst/>
            <a:gdLst>
              <a:gd name="T0" fmla="*/ 2147483647 w 42"/>
              <a:gd name="T1" fmla="*/ 2147483647 h 60"/>
              <a:gd name="T2" fmla="*/ 2147483647 w 42"/>
              <a:gd name="T3" fmla="*/ 2147483647 h 60"/>
              <a:gd name="T4" fmla="*/ 2147483647 w 42"/>
              <a:gd name="T5" fmla="*/ 2147483647 h 60"/>
              <a:gd name="T6" fmla="*/ 2147483647 w 42"/>
              <a:gd name="T7" fmla="*/ 2147483647 h 60"/>
              <a:gd name="T8" fmla="*/ 2147483647 w 42"/>
              <a:gd name="T9" fmla="*/ 2147483647 h 60"/>
              <a:gd name="T10" fmla="*/ 2147483647 w 42"/>
              <a:gd name="T11" fmla="*/ 2147483647 h 60"/>
              <a:gd name="T12" fmla="*/ 2147483647 w 42"/>
              <a:gd name="T13" fmla="*/ 2147483647 h 60"/>
              <a:gd name="T14" fmla="*/ 2147483647 w 42"/>
              <a:gd name="T15" fmla="*/ 2147483647 h 60"/>
              <a:gd name="T16" fmla="*/ 2147483647 w 42"/>
              <a:gd name="T17" fmla="*/ 2147483647 h 60"/>
              <a:gd name="T18" fmla="*/ 2147483647 w 42"/>
              <a:gd name="T19" fmla="*/ 2147483647 h 60"/>
              <a:gd name="T20" fmla="*/ 2147483647 w 42"/>
              <a:gd name="T21" fmla="*/ 2147483647 h 60"/>
              <a:gd name="T22" fmla="*/ 2147483647 w 42"/>
              <a:gd name="T23" fmla="*/ 2147483647 h 60"/>
              <a:gd name="T24" fmla="*/ 2147483647 w 42"/>
              <a:gd name="T25" fmla="*/ 2147483647 h 60"/>
              <a:gd name="T26" fmla="*/ 2147483647 w 42"/>
              <a:gd name="T27" fmla="*/ 2147483647 h 60"/>
              <a:gd name="T28" fmla="*/ 2147483647 w 42"/>
              <a:gd name="T29" fmla="*/ 2147483647 h 60"/>
              <a:gd name="T30" fmla="*/ 2147483647 w 42"/>
              <a:gd name="T31" fmla="*/ 2147483647 h 60"/>
              <a:gd name="T32" fmla="*/ 2147483647 w 42"/>
              <a:gd name="T33" fmla="*/ 2147483647 h 60"/>
              <a:gd name="T34" fmla="*/ 2147483647 w 42"/>
              <a:gd name="T35" fmla="*/ 2147483647 h 60"/>
              <a:gd name="T36" fmla="*/ 2147483647 w 42"/>
              <a:gd name="T37" fmla="*/ 2147483647 h 60"/>
              <a:gd name="T38" fmla="*/ 2147483647 w 42"/>
              <a:gd name="T39" fmla="*/ 2147483647 h 60"/>
              <a:gd name="T40" fmla="*/ 2147483647 w 42"/>
              <a:gd name="T41" fmla="*/ 2147483647 h 60"/>
              <a:gd name="T42" fmla="*/ 2147483647 w 42"/>
              <a:gd name="T43" fmla="*/ 2147483647 h 60"/>
              <a:gd name="T44" fmla="*/ 2147483647 w 42"/>
              <a:gd name="T45" fmla="*/ 2147483647 h 60"/>
              <a:gd name="T46" fmla="*/ 2147483647 w 42"/>
              <a:gd name="T47" fmla="*/ 2147483647 h 60"/>
              <a:gd name="T48" fmla="*/ 2147483647 w 42"/>
              <a:gd name="T49" fmla="*/ 2147483647 h 60"/>
              <a:gd name="T50" fmla="*/ 2147483647 w 42"/>
              <a:gd name="T51" fmla="*/ 2147483647 h 60"/>
              <a:gd name="T52" fmla="*/ 2147483647 w 42"/>
              <a:gd name="T53" fmla="*/ 2147483647 h 60"/>
              <a:gd name="T54" fmla="*/ 2147483647 w 42"/>
              <a:gd name="T55" fmla="*/ 2147483647 h 60"/>
              <a:gd name="T56" fmla="*/ 2147483647 w 42"/>
              <a:gd name="T57" fmla="*/ 2147483647 h 60"/>
              <a:gd name="T58" fmla="*/ 2147483647 w 42"/>
              <a:gd name="T59" fmla="*/ 2147483647 h 60"/>
              <a:gd name="T60" fmla="*/ 2147483647 w 42"/>
              <a:gd name="T61" fmla="*/ 2147483647 h 60"/>
              <a:gd name="T62" fmla="*/ 2147483647 w 42"/>
              <a:gd name="T63" fmla="*/ 2147483647 h 60"/>
              <a:gd name="T64" fmla="*/ 2147483647 w 42"/>
              <a:gd name="T65" fmla="*/ 0 h 60"/>
              <a:gd name="T66" fmla="*/ 2147483647 w 42"/>
              <a:gd name="T67" fmla="*/ 0 h 60"/>
              <a:gd name="T68" fmla="*/ 0 w 42"/>
              <a:gd name="T69" fmla="*/ 2147483647 h 60"/>
              <a:gd name="T70" fmla="*/ 0 w 42"/>
              <a:gd name="T71" fmla="*/ 2147483647 h 60"/>
              <a:gd name="T72" fmla="*/ 2147483647 w 42"/>
              <a:gd name="T73" fmla="*/ 2147483647 h 60"/>
              <a:gd name="T74" fmla="*/ 2147483647 w 42"/>
              <a:gd name="T75" fmla="*/ 2147483647 h 60"/>
              <a:gd name="T76" fmla="*/ 2147483647 w 42"/>
              <a:gd name="T77" fmla="*/ 2147483647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2" h="60">
                <a:moveTo>
                  <a:pt x="6" y="54"/>
                </a:moveTo>
                <a:lnTo>
                  <a:pt x="6" y="54"/>
                </a:lnTo>
                <a:lnTo>
                  <a:pt x="6" y="60"/>
                </a:lnTo>
                <a:lnTo>
                  <a:pt x="12" y="60"/>
                </a:lnTo>
                <a:lnTo>
                  <a:pt x="18" y="54"/>
                </a:lnTo>
                <a:lnTo>
                  <a:pt x="24" y="48"/>
                </a:lnTo>
                <a:lnTo>
                  <a:pt x="30" y="48"/>
                </a:lnTo>
                <a:lnTo>
                  <a:pt x="30" y="42"/>
                </a:lnTo>
                <a:lnTo>
                  <a:pt x="24" y="18"/>
                </a:lnTo>
                <a:lnTo>
                  <a:pt x="30" y="24"/>
                </a:lnTo>
                <a:lnTo>
                  <a:pt x="36" y="24"/>
                </a:lnTo>
                <a:lnTo>
                  <a:pt x="42" y="36"/>
                </a:lnTo>
                <a:lnTo>
                  <a:pt x="42" y="24"/>
                </a:lnTo>
                <a:lnTo>
                  <a:pt x="36" y="24"/>
                </a:lnTo>
                <a:lnTo>
                  <a:pt x="30" y="18"/>
                </a:lnTo>
                <a:lnTo>
                  <a:pt x="24" y="12"/>
                </a:lnTo>
                <a:lnTo>
                  <a:pt x="18" y="0"/>
                </a:lnTo>
                <a:lnTo>
                  <a:pt x="0" y="6"/>
                </a:lnTo>
                <a:lnTo>
                  <a:pt x="12" y="48"/>
                </a:lnTo>
                <a:lnTo>
                  <a:pt x="6" y="54"/>
                </a:lnTo>
                <a:close/>
              </a:path>
            </a:pathLst>
          </a:custGeom>
          <a:solidFill>
            <a:srgbClr val="548235"/>
          </a:solidFill>
          <a:ln w="190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15865" y="3940052"/>
            <a:ext cx="98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RI</a:t>
            </a:r>
          </a:p>
        </p:txBody>
      </p:sp>
      <p:sp>
        <p:nvSpPr>
          <p:cNvPr id="40" name="Freeform 77"/>
          <p:cNvSpPr>
            <a:spLocks noChangeAspect="1"/>
          </p:cNvSpPr>
          <p:nvPr/>
        </p:nvSpPr>
        <p:spPr bwMode="auto">
          <a:xfrm>
            <a:off x="3886200" y="3083174"/>
            <a:ext cx="973757" cy="498902"/>
          </a:xfrm>
          <a:custGeom>
            <a:avLst/>
            <a:gdLst>
              <a:gd name="T0" fmla="*/ 0 w 198"/>
              <a:gd name="T1" fmla="*/ 2147483647 h 102"/>
              <a:gd name="T2" fmla="*/ 0 w 198"/>
              <a:gd name="T3" fmla="*/ 2147483647 h 102"/>
              <a:gd name="T4" fmla="*/ 2147483647 w 198"/>
              <a:gd name="T5" fmla="*/ 2147483647 h 102"/>
              <a:gd name="T6" fmla="*/ 2147483647 w 198"/>
              <a:gd name="T7" fmla="*/ 2147483647 h 102"/>
              <a:gd name="T8" fmla="*/ 2147483647 w 198"/>
              <a:gd name="T9" fmla="*/ 0 h 102"/>
              <a:gd name="T10" fmla="*/ 2147483647 w 198"/>
              <a:gd name="T11" fmla="*/ 0 h 102"/>
              <a:gd name="T12" fmla="*/ 2147483647 w 198"/>
              <a:gd name="T13" fmla="*/ 2147483647 h 102"/>
              <a:gd name="T14" fmla="*/ 2147483647 w 198"/>
              <a:gd name="T15" fmla="*/ 2147483647 h 102"/>
              <a:gd name="T16" fmla="*/ 2147483647 w 198"/>
              <a:gd name="T17" fmla="*/ 2147483647 h 102"/>
              <a:gd name="T18" fmla="*/ 2147483647 w 198"/>
              <a:gd name="T19" fmla="*/ 2147483647 h 102"/>
              <a:gd name="T20" fmla="*/ 2147483647 w 198"/>
              <a:gd name="T21" fmla="*/ 2147483647 h 102"/>
              <a:gd name="T22" fmla="*/ 2147483647 w 198"/>
              <a:gd name="T23" fmla="*/ 2147483647 h 102"/>
              <a:gd name="T24" fmla="*/ 2147483647 w 198"/>
              <a:gd name="T25" fmla="*/ 2147483647 h 102"/>
              <a:gd name="T26" fmla="*/ 2147483647 w 198"/>
              <a:gd name="T27" fmla="*/ 2147483647 h 102"/>
              <a:gd name="T28" fmla="*/ 2147483647 w 198"/>
              <a:gd name="T29" fmla="*/ 2147483647 h 102"/>
              <a:gd name="T30" fmla="*/ 2147483647 w 198"/>
              <a:gd name="T31" fmla="*/ 2147483647 h 102"/>
              <a:gd name="T32" fmla="*/ 2147483647 w 198"/>
              <a:gd name="T33" fmla="*/ 2147483647 h 102"/>
              <a:gd name="T34" fmla="*/ 2147483647 w 198"/>
              <a:gd name="T35" fmla="*/ 2147483647 h 102"/>
              <a:gd name="T36" fmla="*/ 2147483647 w 198"/>
              <a:gd name="T37" fmla="*/ 2147483647 h 102"/>
              <a:gd name="T38" fmla="*/ 2147483647 w 198"/>
              <a:gd name="T39" fmla="*/ 2147483647 h 102"/>
              <a:gd name="T40" fmla="*/ 2147483647 w 198"/>
              <a:gd name="T41" fmla="*/ 2147483647 h 102"/>
              <a:gd name="T42" fmla="*/ 2147483647 w 198"/>
              <a:gd name="T43" fmla="*/ 2147483647 h 102"/>
              <a:gd name="T44" fmla="*/ 2147483647 w 198"/>
              <a:gd name="T45" fmla="*/ 2147483647 h 102"/>
              <a:gd name="T46" fmla="*/ 2147483647 w 198"/>
              <a:gd name="T47" fmla="*/ 2147483647 h 102"/>
              <a:gd name="T48" fmla="*/ 2147483647 w 198"/>
              <a:gd name="T49" fmla="*/ 2147483647 h 102"/>
              <a:gd name="T50" fmla="*/ 2147483647 w 198"/>
              <a:gd name="T51" fmla="*/ 2147483647 h 102"/>
              <a:gd name="T52" fmla="*/ 2147483647 w 198"/>
              <a:gd name="T53" fmla="*/ 2147483647 h 102"/>
              <a:gd name="T54" fmla="*/ 2147483647 w 198"/>
              <a:gd name="T55" fmla="*/ 2147483647 h 102"/>
              <a:gd name="T56" fmla="*/ 2147483647 w 198"/>
              <a:gd name="T57" fmla="*/ 2147483647 h 102"/>
              <a:gd name="T58" fmla="*/ 2147483647 w 198"/>
              <a:gd name="T59" fmla="*/ 2147483647 h 102"/>
              <a:gd name="T60" fmla="*/ 2147483647 w 198"/>
              <a:gd name="T61" fmla="*/ 2147483647 h 102"/>
              <a:gd name="T62" fmla="*/ 2147483647 w 198"/>
              <a:gd name="T63" fmla="*/ 2147483647 h 102"/>
              <a:gd name="T64" fmla="*/ 2147483647 w 198"/>
              <a:gd name="T65" fmla="*/ 2147483647 h 102"/>
              <a:gd name="T66" fmla="*/ 2147483647 w 198"/>
              <a:gd name="T67" fmla="*/ 2147483647 h 102"/>
              <a:gd name="T68" fmla="*/ 2147483647 w 198"/>
              <a:gd name="T69" fmla="*/ 2147483647 h 102"/>
              <a:gd name="T70" fmla="*/ 2147483647 w 198"/>
              <a:gd name="T71" fmla="*/ 2147483647 h 102"/>
              <a:gd name="T72" fmla="*/ 2147483647 w 198"/>
              <a:gd name="T73" fmla="*/ 2147483647 h 102"/>
              <a:gd name="T74" fmla="*/ 2147483647 w 198"/>
              <a:gd name="T75" fmla="*/ 2147483647 h 102"/>
              <a:gd name="T76" fmla="*/ 2147483647 w 198"/>
              <a:gd name="T77" fmla="*/ 2147483647 h 102"/>
              <a:gd name="T78" fmla="*/ 2147483647 w 198"/>
              <a:gd name="T79" fmla="*/ 2147483647 h 102"/>
              <a:gd name="T80" fmla="*/ 2147483647 w 198"/>
              <a:gd name="T81" fmla="*/ 2147483647 h 102"/>
              <a:gd name="T82" fmla="*/ 2147483647 w 198"/>
              <a:gd name="T83" fmla="*/ 2147483647 h 102"/>
              <a:gd name="T84" fmla="*/ 2147483647 w 198"/>
              <a:gd name="T85" fmla="*/ 2147483647 h 102"/>
              <a:gd name="T86" fmla="*/ 2147483647 w 198"/>
              <a:gd name="T87" fmla="*/ 2147483647 h 102"/>
              <a:gd name="T88" fmla="*/ 2147483647 w 198"/>
              <a:gd name="T89" fmla="*/ 2147483647 h 102"/>
              <a:gd name="T90" fmla="*/ 2147483647 w 198"/>
              <a:gd name="T91" fmla="*/ 2147483647 h 102"/>
              <a:gd name="T92" fmla="*/ 2147483647 w 198"/>
              <a:gd name="T93" fmla="*/ 2147483647 h 102"/>
              <a:gd name="T94" fmla="*/ 2147483647 w 198"/>
              <a:gd name="T95" fmla="*/ 2147483647 h 102"/>
              <a:gd name="T96" fmla="*/ 2147483647 w 198"/>
              <a:gd name="T97" fmla="*/ 2147483647 h 102"/>
              <a:gd name="T98" fmla="*/ 0 w 198"/>
              <a:gd name="T99" fmla="*/ 2147483647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8" h="102">
                <a:moveTo>
                  <a:pt x="0" y="96"/>
                </a:moveTo>
                <a:lnTo>
                  <a:pt x="0" y="96"/>
                </a:lnTo>
                <a:lnTo>
                  <a:pt x="0" y="42"/>
                </a:lnTo>
                <a:lnTo>
                  <a:pt x="42" y="30"/>
                </a:lnTo>
                <a:lnTo>
                  <a:pt x="102" y="18"/>
                </a:lnTo>
                <a:lnTo>
                  <a:pt x="108" y="12"/>
                </a:lnTo>
                <a:lnTo>
                  <a:pt x="108" y="6"/>
                </a:lnTo>
                <a:lnTo>
                  <a:pt x="114" y="0"/>
                </a:lnTo>
                <a:lnTo>
                  <a:pt x="126" y="0"/>
                </a:lnTo>
                <a:lnTo>
                  <a:pt x="126" y="6"/>
                </a:lnTo>
                <a:lnTo>
                  <a:pt x="138" y="12"/>
                </a:lnTo>
                <a:lnTo>
                  <a:pt x="144" y="12"/>
                </a:lnTo>
                <a:lnTo>
                  <a:pt x="138" y="18"/>
                </a:lnTo>
                <a:lnTo>
                  <a:pt x="132" y="18"/>
                </a:lnTo>
                <a:lnTo>
                  <a:pt x="132" y="24"/>
                </a:lnTo>
                <a:lnTo>
                  <a:pt x="132" y="30"/>
                </a:lnTo>
                <a:lnTo>
                  <a:pt x="126" y="36"/>
                </a:lnTo>
                <a:lnTo>
                  <a:pt x="126" y="42"/>
                </a:lnTo>
                <a:lnTo>
                  <a:pt x="138" y="42"/>
                </a:lnTo>
                <a:lnTo>
                  <a:pt x="144" y="42"/>
                </a:lnTo>
                <a:lnTo>
                  <a:pt x="150" y="48"/>
                </a:lnTo>
                <a:lnTo>
                  <a:pt x="156" y="48"/>
                </a:lnTo>
                <a:lnTo>
                  <a:pt x="156" y="54"/>
                </a:lnTo>
                <a:lnTo>
                  <a:pt x="156" y="60"/>
                </a:lnTo>
                <a:lnTo>
                  <a:pt x="162" y="60"/>
                </a:lnTo>
                <a:lnTo>
                  <a:pt x="162" y="66"/>
                </a:lnTo>
                <a:lnTo>
                  <a:pt x="168" y="72"/>
                </a:lnTo>
                <a:lnTo>
                  <a:pt x="186" y="72"/>
                </a:lnTo>
                <a:lnTo>
                  <a:pt x="192" y="66"/>
                </a:lnTo>
                <a:lnTo>
                  <a:pt x="192" y="60"/>
                </a:lnTo>
                <a:lnTo>
                  <a:pt x="186" y="54"/>
                </a:lnTo>
                <a:lnTo>
                  <a:pt x="186" y="48"/>
                </a:lnTo>
                <a:lnTo>
                  <a:pt x="180" y="48"/>
                </a:lnTo>
                <a:lnTo>
                  <a:pt x="174" y="48"/>
                </a:lnTo>
                <a:lnTo>
                  <a:pt x="180" y="42"/>
                </a:lnTo>
                <a:lnTo>
                  <a:pt x="186" y="42"/>
                </a:lnTo>
                <a:lnTo>
                  <a:pt x="198" y="54"/>
                </a:lnTo>
                <a:lnTo>
                  <a:pt x="198" y="66"/>
                </a:lnTo>
                <a:lnTo>
                  <a:pt x="198" y="72"/>
                </a:lnTo>
                <a:lnTo>
                  <a:pt x="192" y="72"/>
                </a:lnTo>
                <a:lnTo>
                  <a:pt x="186" y="78"/>
                </a:lnTo>
                <a:lnTo>
                  <a:pt x="180" y="78"/>
                </a:lnTo>
                <a:lnTo>
                  <a:pt x="174" y="84"/>
                </a:lnTo>
                <a:lnTo>
                  <a:pt x="174" y="90"/>
                </a:lnTo>
                <a:lnTo>
                  <a:pt x="168" y="96"/>
                </a:lnTo>
                <a:lnTo>
                  <a:pt x="162" y="90"/>
                </a:lnTo>
                <a:lnTo>
                  <a:pt x="162" y="84"/>
                </a:lnTo>
                <a:lnTo>
                  <a:pt x="162" y="78"/>
                </a:lnTo>
                <a:lnTo>
                  <a:pt x="156" y="78"/>
                </a:lnTo>
                <a:lnTo>
                  <a:pt x="156" y="90"/>
                </a:lnTo>
                <a:lnTo>
                  <a:pt x="156" y="84"/>
                </a:lnTo>
                <a:lnTo>
                  <a:pt x="150" y="90"/>
                </a:lnTo>
                <a:lnTo>
                  <a:pt x="150" y="102"/>
                </a:lnTo>
                <a:lnTo>
                  <a:pt x="138" y="102"/>
                </a:lnTo>
                <a:lnTo>
                  <a:pt x="138" y="90"/>
                </a:lnTo>
                <a:lnTo>
                  <a:pt x="132" y="90"/>
                </a:lnTo>
                <a:lnTo>
                  <a:pt x="126" y="84"/>
                </a:lnTo>
                <a:lnTo>
                  <a:pt x="120" y="78"/>
                </a:lnTo>
                <a:lnTo>
                  <a:pt x="114" y="66"/>
                </a:lnTo>
                <a:lnTo>
                  <a:pt x="96" y="72"/>
                </a:lnTo>
                <a:lnTo>
                  <a:pt x="42" y="84"/>
                </a:lnTo>
                <a:lnTo>
                  <a:pt x="42" y="90"/>
                </a:lnTo>
                <a:lnTo>
                  <a:pt x="42" y="84"/>
                </a:lnTo>
                <a:lnTo>
                  <a:pt x="0" y="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3163" y="3108179"/>
            <a:ext cx="79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MA</a:t>
            </a:r>
          </a:p>
        </p:txBody>
      </p:sp>
      <p:sp>
        <p:nvSpPr>
          <p:cNvPr id="44" name="Freeform 47"/>
          <p:cNvSpPr>
            <a:spLocks noChangeAspect="1"/>
          </p:cNvSpPr>
          <p:nvPr/>
        </p:nvSpPr>
        <p:spPr bwMode="auto">
          <a:xfrm>
            <a:off x="1442507" y="3352525"/>
            <a:ext cx="691093" cy="548640"/>
          </a:xfrm>
          <a:custGeom>
            <a:avLst/>
            <a:gdLst>
              <a:gd name="T0" fmla="*/ 2147483647 w 438"/>
              <a:gd name="T1" fmla="*/ 2147483647 h 348"/>
              <a:gd name="T2" fmla="*/ 2147483647 w 438"/>
              <a:gd name="T3" fmla="*/ 2147483647 h 348"/>
              <a:gd name="T4" fmla="*/ 2147483647 w 438"/>
              <a:gd name="T5" fmla="*/ 2147483647 h 348"/>
              <a:gd name="T6" fmla="*/ 0 w 438"/>
              <a:gd name="T7" fmla="*/ 2147483647 h 348"/>
              <a:gd name="T8" fmla="*/ 0 w 438"/>
              <a:gd name="T9" fmla="*/ 2147483647 h 348"/>
              <a:gd name="T10" fmla="*/ 2147483647 w 438"/>
              <a:gd name="T11" fmla="*/ 0 h 348"/>
              <a:gd name="T12" fmla="*/ 2147483647 w 438"/>
              <a:gd name="T13" fmla="*/ 0 h 348"/>
              <a:gd name="T14" fmla="*/ 2147483647 w 438"/>
              <a:gd name="T15" fmla="*/ 2147483647 h 348"/>
              <a:gd name="T16" fmla="*/ 2147483647 w 438"/>
              <a:gd name="T17" fmla="*/ 2147483647 h 348"/>
              <a:gd name="T18" fmla="*/ 2147483647 w 438"/>
              <a:gd name="T19" fmla="*/ 2147483647 h 348"/>
              <a:gd name="T20" fmla="*/ 2147483647 w 438"/>
              <a:gd name="T21" fmla="*/ 2147483647 h 348"/>
              <a:gd name="T22" fmla="*/ 2147483647 w 438"/>
              <a:gd name="T23" fmla="*/ 2147483647 h 348"/>
              <a:gd name="T24" fmla="*/ 2147483647 w 438"/>
              <a:gd name="T25" fmla="*/ 2147483647 h 348"/>
              <a:gd name="T26" fmla="*/ 2147483647 w 438"/>
              <a:gd name="T27" fmla="*/ 2147483647 h 348"/>
              <a:gd name="T28" fmla="*/ 2147483647 w 438"/>
              <a:gd name="T29" fmla="*/ 2147483647 h 348"/>
              <a:gd name="T30" fmla="*/ 2147483647 w 438"/>
              <a:gd name="T31" fmla="*/ 2147483647 h 348"/>
              <a:gd name="T32" fmla="*/ 2147483647 w 438"/>
              <a:gd name="T33" fmla="*/ 2147483647 h 348"/>
              <a:gd name="T34" fmla="*/ 2147483647 w 438"/>
              <a:gd name="T35" fmla="*/ 2147483647 h 3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8" h="348">
                <a:moveTo>
                  <a:pt x="324" y="342"/>
                </a:moveTo>
                <a:lnTo>
                  <a:pt x="186" y="330"/>
                </a:lnTo>
                <a:lnTo>
                  <a:pt x="36" y="312"/>
                </a:lnTo>
                <a:lnTo>
                  <a:pt x="0" y="306"/>
                </a:lnTo>
                <a:lnTo>
                  <a:pt x="42" y="0"/>
                </a:lnTo>
                <a:lnTo>
                  <a:pt x="186" y="18"/>
                </a:lnTo>
                <a:lnTo>
                  <a:pt x="288" y="30"/>
                </a:lnTo>
                <a:lnTo>
                  <a:pt x="318" y="30"/>
                </a:lnTo>
                <a:lnTo>
                  <a:pt x="438" y="42"/>
                </a:lnTo>
                <a:lnTo>
                  <a:pt x="432" y="114"/>
                </a:lnTo>
                <a:lnTo>
                  <a:pt x="414" y="348"/>
                </a:lnTo>
                <a:lnTo>
                  <a:pt x="360" y="342"/>
                </a:lnTo>
                <a:lnTo>
                  <a:pt x="324" y="3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Freeform 111"/>
          <p:cNvSpPr>
            <a:spLocks noChangeAspect="1"/>
          </p:cNvSpPr>
          <p:nvPr/>
        </p:nvSpPr>
        <p:spPr bwMode="auto">
          <a:xfrm>
            <a:off x="6297582" y="5635415"/>
            <a:ext cx="965707" cy="548640"/>
          </a:xfrm>
          <a:custGeom>
            <a:avLst/>
            <a:gdLst>
              <a:gd name="T0" fmla="*/ 2147483647 w 474"/>
              <a:gd name="T1" fmla="*/ 2147483647 h 270"/>
              <a:gd name="T2" fmla="*/ 2147483647 w 474"/>
              <a:gd name="T3" fmla="*/ 2147483647 h 270"/>
              <a:gd name="T4" fmla="*/ 2147483647 w 474"/>
              <a:gd name="T5" fmla="*/ 2147483647 h 270"/>
              <a:gd name="T6" fmla="*/ 2147483647 w 474"/>
              <a:gd name="T7" fmla="*/ 2147483647 h 270"/>
              <a:gd name="T8" fmla="*/ 2147483647 w 474"/>
              <a:gd name="T9" fmla="*/ 2147483647 h 270"/>
              <a:gd name="T10" fmla="*/ 2147483647 w 474"/>
              <a:gd name="T11" fmla="*/ 2147483647 h 270"/>
              <a:gd name="T12" fmla="*/ 2147483647 w 474"/>
              <a:gd name="T13" fmla="*/ 2147483647 h 270"/>
              <a:gd name="T14" fmla="*/ 2147483647 w 474"/>
              <a:gd name="T15" fmla="*/ 2147483647 h 270"/>
              <a:gd name="T16" fmla="*/ 2147483647 w 474"/>
              <a:gd name="T17" fmla="*/ 2147483647 h 270"/>
              <a:gd name="T18" fmla="*/ 2147483647 w 474"/>
              <a:gd name="T19" fmla="*/ 2147483647 h 270"/>
              <a:gd name="T20" fmla="*/ 2147483647 w 474"/>
              <a:gd name="T21" fmla="*/ 2147483647 h 270"/>
              <a:gd name="T22" fmla="*/ 2147483647 w 474"/>
              <a:gd name="T23" fmla="*/ 2147483647 h 270"/>
              <a:gd name="T24" fmla="*/ 2147483647 w 474"/>
              <a:gd name="T25" fmla="*/ 2147483647 h 270"/>
              <a:gd name="T26" fmla="*/ 2147483647 w 474"/>
              <a:gd name="T27" fmla="*/ 2147483647 h 270"/>
              <a:gd name="T28" fmla="*/ 2147483647 w 474"/>
              <a:gd name="T29" fmla="*/ 2147483647 h 270"/>
              <a:gd name="T30" fmla="*/ 2147483647 w 474"/>
              <a:gd name="T31" fmla="*/ 2147483647 h 270"/>
              <a:gd name="T32" fmla="*/ 2147483647 w 474"/>
              <a:gd name="T33" fmla="*/ 2147483647 h 270"/>
              <a:gd name="T34" fmla="*/ 2147483647 w 474"/>
              <a:gd name="T35" fmla="*/ 2147483647 h 270"/>
              <a:gd name="T36" fmla="*/ 2147483647 w 474"/>
              <a:gd name="T37" fmla="*/ 2147483647 h 270"/>
              <a:gd name="T38" fmla="*/ 2147483647 w 474"/>
              <a:gd name="T39" fmla="*/ 2147483647 h 270"/>
              <a:gd name="T40" fmla="*/ 2147483647 w 474"/>
              <a:gd name="T41" fmla="*/ 2147483647 h 270"/>
              <a:gd name="T42" fmla="*/ 2147483647 w 474"/>
              <a:gd name="T43" fmla="*/ 2147483647 h 270"/>
              <a:gd name="T44" fmla="*/ 2147483647 w 474"/>
              <a:gd name="T45" fmla="*/ 2147483647 h 270"/>
              <a:gd name="T46" fmla="*/ 2147483647 w 474"/>
              <a:gd name="T47" fmla="*/ 2147483647 h 270"/>
              <a:gd name="T48" fmla="*/ 2147483647 w 474"/>
              <a:gd name="T49" fmla="*/ 0 h 270"/>
              <a:gd name="T50" fmla="*/ 2147483647 w 474"/>
              <a:gd name="T51" fmla="*/ 2147483647 h 270"/>
              <a:gd name="T52" fmla="*/ 2147483647 w 474"/>
              <a:gd name="T53" fmla="*/ 2147483647 h 270"/>
              <a:gd name="T54" fmla="*/ 2147483647 w 474"/>
              <a:gd name="T55" fmla="*/ 2147483647 h 270"/>
              <a:gd name="T56" fmla="*/ 2147483647 w 474"/>
              <a:gd name="T57" fmla="*/ 2147483647 h 270"/>
              <a:gd name="T58" fmla="*/ 2147483647 w 474"/>
              <a:gd name="T59" fmla="*/ 2147483647 h 270"/>
              <a:gd name="T60" fmla="*/ 2147483647 w 474"/>
              <a:gd name="T61" fmla="*/ 2147483647 h 270"/>
              <a:gd name="T62" fmla="*/ 2147483647 w 474"/>
              <a:gd name="T63" fmla="*/ 2147483647 h 270"/>
              <a:gd name="T64" fmla="*/ 2147483647 w 474"/>
              <a:gd name="T65" fmla="*/ 2147483647 h 270"/>
              <a:gd name="T66" fmla="*/ 2147483647 w 474"/>
              <a:gd name="T67" fmla="*/ 2147483647 h 270"/>
              <a:gd name="T68" fmla="*/ 2147483647 w 474"/>
              <a:gd name="T69" fmla="*/ 2147483647 h 270"/>
              <a:gd name="T70" fmla="*/ 2147483647 w 474"/>
              <a:gd name="T71" fmla="*/ 2147483647 h 270"/>
              <a:gd name="T72" fmla="*/ 2147483647 w 474"/>
              <a:gd name="T73" fmla="*/ 2147483647 h 270"/>
              <a:gd name="T74" fmla="*/ 2147483647 w 474"/>
              <a:gd name="T75" fmla="*/ 2147483647 h 270"/>
              <a:gd name="T76" fmla="*/ 2147483647 w 474"/>
              <a:gd name="T77" fmla="*/ 2147483647 h 270"/>
              <a:gd name="T78" fmla="*/ 2147483647 w 474"/>
              <a:gd name="T79" fmla="*/ 2147483647 h 270"/>
              <a:gd name="T80" fmla="*/ 2147483647 w 474"/>
              <a:gd name="T81" fmla="*/ 2147483647 h 270"/>
              <a:gd name="T82" fmla="*/ 2147483647 w 474"/>
              <a:gd name="T83" fmla="*/ 2147483647 h 270"/>
              <a:gd name="T84" fmla="*/ 2147483647 w 474"/>
              <a:gd name="T85" fmla="*/ 2147483647 h 270"/>
              <a:gd name="T86" fmla="*/ 2147483647 w 474"/>
              <a:gd name="T87" fmla="*/ 2147483647 h 270"/>
              <a:gd name="T88" fmla="*/ 2147483647 w 474"/>
              <a:gd name="T89" fmla="*/ 2147483647 h 270"/>
              <a:gd name="T90" fmla="*/ 2147483647 w 474"/>
              <a:gd name="T91" fmla="*/ 2147483647 h 270"/>
              <a:gd name="T92" fmla="*/ 0 w 474"/>
              <a:gd name="T93" fmla="*/ 2147483647 h 270"/>
              <a:gd name="T94" fmla="*/ 2147483647 w 474"/>
              <a:gd name="T95" fmla="*/ 2147483647 h 270"/>
              <a:gd name="T96" fmla="*/ 2147483647 w 474"/>
              <a:gd name="T97" fmla="*/ 2147483647 h 27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74" h="270">
                <a:moveTo>
                  <a:pt x="468" y="192"/>
                </a:moveTo>
                <a:lnTo>
                  <a:pt x="468" y="192"/>
                </a:lnTo>
                <a:lnTo>
                  <a:pt x="468" y="180"/>
                </a:lnTo>
                <a:lnTo>
                  <a:pt x="474" y="192"/>
                </a:lnTo>
                <a:lnTo>
                  <a:pt x="474" y="186"/>
                </a:lnTo>
                <a:lnTo>
                  <a:pt x="462" y="162"/>
                </a:lnTo>
                <a:lnTo>
                  <a:pt x="456" y="162"/>
                </a:lnTo>
                <a:lnTo>
                  <a:pt x="450" y="162"/>
                </a:lnTo>
                <a:lnTo>
                  <a:pt x="444" y="162"/>
                </a:lnTo>
                <a:lnTo>
                  <a:pt x="444" y="168"/>
                </a:lnTo>
                <a:lnTo>
                  <a:pt x="438" y="168"/>
                </a:lnTo>
                <a:lnTo>
                  <a:pt x="432" y="168"/>
                </a:lnTo>
                <a:lnTo>
                  <a:pt x="432" y="162"/>
                </a:lnTo>
                <a:lnTo>
                  <a:pt x="426" y="162"/>
                </a:lnTo>
                <a:lnTo>
                  <a:pt x="420" y="156"/>
                </a:lnTo>
                <a:lnTo>
                  <a:pt x="408" y="150"/>
                </a:lnTo>
                <a:lnTo>
                  <a:pt x="402" y="150"/>
                </a:lnTo>
                <a:lnTo>
                  <a:pt x="390" y="150"/>
                </a:lnTo>
                <a:lnTo>
                  <a:pt x="396" y="144"/>
                </a:lnTo>
                <a:lnTo>
                  <a:pt x="420" y="150"/>
                </a:lnTo>
                <a:lnTo>
                  <a:pt x="438" y="162"/>
                </a:lnTo>
                <a:lnTo>
                  <a:pt x="444" y="156"/>
                </a:lnTo>
                <a:lnTo>
                  <a:pt x="432" y="144"/>
                </a:lnTo>
                <a:lnTo>
                  <a:pt x="420" y="144"/>
                </a:lnTo>
                <a:lnTo>
                  <a:pt x="408" y="132"/>
                </a:lnTo>
                <a:lnTo>
                  <a:pt x="420" y="138"/>
                </a:lnTo>
                <a:lnTo>
                  <a:pt x="426" y="144"/>
                </a:lnTo>
                <a:lnTo>
                  <a:pt x="432" y="138"/>
                </a:lnTo>
                <a:lnTo>
                  <a:pt x="426" y="138"/>
                </a:lnTo>
                <a:lnTo>
                  <a:pt x="426" y="132"/>
                </a:lnTo>
                <a:lnTo>
                  <a:pt x="438" y="132"/>
                </a:lnTo>
                <a:lnTo>
                  <a:pt x="438" y="126"/>
                </a:lnTo>
                <a:lnTo>
                  <a:pt x="432" y="120"/>
                </a:lnTo>
                <a:lnTo>
                  <a:pt x="432" y="114"/>
                </a:lnTo>
                <a:lnTo>
                  <a:pt x="420" y="114"/>
                </a:lnTo>
                <a:lnTo>
                  <a:pt x="402" y="102"/>
                </a:lnTo>
                <a:lnTo>
                  <a:pt x="390" y="90"/>
                </a:lnTo>
                <a:lnTo>
                  <a:pt x="408" y="102"/>
                </a:lnTo>
                <a:lnTo>
                  <a:pt x="420" y="114"/>
                </a:lnTo>
                <a:lnTo>
                  <a:pt x="426" y="114"/>
                </a:lnTo>
                <a:lnTo>
                  <a:pt x="432" y="102"/>
                </a:lnTo>
                <a:lnTo>
                  <a:pt x="432" y="96"/>
                </a:lnTo>
                <a:lnTo>
                  <a:pt x="432" y="90"/>
                </a:lnTo>
                <a:lnTo>
                  <a:pt x="426" y="90"/>
                </a:lnTo>
                <a:lnTo>
                  <a:pt x="414" y="84"/>
                </a:lnTo>
                <a:lnTo>
                  <a:pt x="402" y="78"/>
                </a:lnTo>
                <a:lnTo>
                  <a:pt x="390" y="78"/>
                </a:lnTo>
                <a:lnTo>
                  <a:pt x="378" y="72"/>
                </a:lnTo>
                <a:lnTo>
                  <a:pt x="378" y="66"/>
                </a:lnTo>
                <a:lnTo>
                  <a:pt x="366" y="72"/>
                </a:lnTo>
                <a:lnTo>
                  <a:pt x="360" y="72"/>
                </a:lnTo>
                <a:lnTo>
                  <a:pt x="360" y="60"/>
                </a:lnTo>
                <a:lnTo>
                  <a:pt x="360" y="54"/>
                </a:lnTo>
                <a:lnTo>
                  <a:pt x="366" y="48"/>
                </a:lnTo>
                <a:lnTo>
                  <a:pt x="372" y="42"/>
                </a:lnTo>
                <a:lnTo>
                  <a:pt x="372" y="30"/>
                </a:lnTo>
                <a:lnTo>
                  <a:pt x="360" y="18"/>
                </a:lnTo>
                <a:lnTo>
                  <a:pt x="342" y="18"/>
                </a:lnTo>
                <a:lnTo>
                  <a:pt x="342" y="12"/>
                </a:lnTo>
                <a:lnTo>
                  <a:pt x="342" y="6"/>
                </a:lnTo>
                <a:lnTo>
                  <a:pt x="342" y="0"/>
                </a:lnTo>
                <a:lnTo>
                  <a:pt x="330" y="0"/>
                </a:lnTo>
                <a:lnTo>
                  <a:pt x="324" y="6"/>
                </a:lnTo>
                <a:lnTo>
                  <a:pt x="324" y="12"/>
                </a:lnTo>
                <a:lnTo>
                  <a:pt x="318" y="12"/>
                </a:lnTo>
                <a:lnTo>
                  <a:pt x="300" y="6"/>
                </a:lnTo>
                <a:lnTo>
                  <a:pt x="294" y="6"/>
                </a:lnTo>
                <a:lnTo>
                  <a:pt x="288" y="0"/>
                </a:lnTo>
                <a:lnTo>
                  <a:pt x="288" y="18"/>
                </a:lnTo>
                <a:lnTo>
                  <a:pt x="282" y="24"/>
                </a:lnTo>
                <a:lnTo>
                  <a:pt x="282" y="30"/>
                </a:lnTo>
                <a:lnTo>
                  <a:pt x="276" y="42"/>
                </a:lnTo>
                <a:lnTo>
                  <a:pt x="270" y="42"/>
                </a:lnTo>
                <a:lnTo>
                  <a:pt x="270" y="48"/>
                </a:lnTo>
                <a:lnTo>
                  <a:pt x="270" y="54"/>
                </a:lnTo>
                <a:lnTo>
                  <a:pt x="264" y="54"/>
                </a:lnTo>
                <a:lnTo>
                  <a:pt x="258" y="54"/>
                </a:lnTo>
                <a:lnTo>
                  <a:pt x="252" y="54"/>
                </a:lnTo>
                <a:lnTo>
                  <a:pt x="252" y="66"/>
                </a:lnTo>
                <a:lnTo>
                  <a:pt x="252" y="72"/>
                </a:lnTo>
                <a:lnTo>
                  <a:pt x="252" y="78"/>
                </a:lnTo>
                <a:lnTo>
                  <a:pt x="252" y="84"/>
                </a:lnTo>
                <a:lnTo>
                  <a:pt x="240" y="84"/>
                </a:lnTo>
                <a:lnTo>
                  <a:pt x="228" y="78"/>
                </a:lnTo>
                <a:lnTo>
                  <a:pt x="222" y="78"/>
                </a:lnTo>
                <a:lnTo>
                  <a:pt x="222" y="84"/>
                </a:lnTo>
                <a:lnTo>
                  <a:pt x="222" y="90"/>
                </a:lnTo>
                <a:lnTo>
                  <a:pt x="222" y="96"/>
                </a:lnTo>
                <a:lnTo>
                  <a:pt x="222" y="102"/>
                </a:lnTo>
                <a:lnTo>
                  <a:pt x="216" y="108"/>
                </a:lnTo>
                <a:lnTo>
                  <a:pt x="216" y="114"/>
                </a:lnTo>
                <a:lnTo>
                  <a:pt x="216" y="126"/>
                </a:lnTo>
                <a:lnTo>
                  <a:pt x="210" y="132"/>
                </a:lnTo>
                <a:lnTo>
                  <a:pt x="204" y="144"/>
                </a:lnTo>
                <a:lnTo>
                  <a:pt x="204" y="150"/>
                </a:lnTo>
                <a:lnTo>
                  <a:pt x="204" y="156"/>
                </a:lnTo>
                <a:lnTo>
                  <a:pt x="198" y="162"/>
                </a:lnTo>
                <a:lnTo>
                  <a:pt x="204" y="168"/>
                </a:lnTo>
                <a:lnTo>
                  <a:pt x="192" y="174"/>
                </a:lnTo>
                <a:lnTo>
                  <a:pt x="180" y="174"/>
                </a:lnTo>
                <a:lnTo>
                  <a:pt x="180" y="180"/>
                </a:lnTo>
                <a:lnTo>
                  <a:pt x="174" y="180"/>
                </a:lnTo>
                <a:lnTo>
                  <a:pt x="168" y="180"/>
                </a:lnTo>
                <a:lnTo>
                  <a:pt x="168" y="186"/>
                </a:lnTo>
                <a:lnTo>
                  <a:pt x="162" y="192"/>
                </a:lnTo>
                <a:lnTo>
                  <a:pt x="156" y="192"/>
                </a:lnTo>
                <a:lnTo>
                  <a:pt x="150" y="192"/>
                </a:lnTo>
                <a:lnTo>
                  <a:pt x="144" y="192"/>
                </a:lnTo>
                <a:lnTo>
                  <a:pt x="138" y="192"/>
                </a:lnTo>
                <a:lnTo>
                  <a:pt x="132" y="204"/>
                </a:lnTo>
                <a:lnTo>
                  <a:pt x="126" y="204"/>
                </a:lnTo>
                <a:lnTo>
                  <a:pt x="120" y="198"/>
                </a:lnTo>
                <a:lnTo>
                  <a:pt x="108" y="198"/>
                </a:lnTo>
                <a:lnTo>
                  <a:pt x="102" y="186"/>
                </a:lnTo>
                <a:lnTo>
                  <a:pt x="102" y="180"/>
                </a:lnTo>
                <a:lnTo>
                  <a:pt x="90" y="198"/>
                </a:lnTo>
                <a:lnTo>
                  <a:pt x="90" y="192"/>
                </a:lnTo>
                <a:lnTo>
                  <a:pt x="90" y="198"/>
                </a:lnTo>
                <a:lnTo>
                  <a:pt x="84" y="204"/>
                </a:lnTo>
                <a:lnTo>
                  <a:pt x="66" y="216"/>
                </a:lnTo>
                <a:lnTo>
                  <a:pt x="66" y="222"/>
                </a:lnTo>
                <a:lnTo>
                  <a:pt x="60" y="228"/>
                </a:lnTo>
                <a:lnTo>
                  <a:pt x="54" y="240"/>
                </a:lnTo>
                <a:lnTo>
                  <a:pt x="42" y="240"/>
                </a:lnTo>
                <a:lnTo>
                  <a:pt x="42" y="246"/>
                </a:lnTo>
                <a:lnTo>
                  <a:pt x="30" y="258"/>
                </a:lnTo>
                <a:lnTo>
                  <a:pt x="12" y="264"/>
                </a:lnTo>
                <a:lnTo>
                  <a:pt x="0" y="270"/>
                </a:lnTo>
                <a:lnTo>
                  <a:pt x="114" y="252"/>
                </a:lnTo>
                <a:lnTo>
                  <a:pt x="120" y="246"/>
                </a:lnTo>
                <a:lnTo>
                  <a:pt x="126" y="246"/>
                </a:lnTo>
                <a:lnTo>
                  <a:pt x="180" y="246"/>
                </a:lnTo>
                <a:lnTo>
                  <a:pt x="336" y="222"/>
                </a:lnTo>
                <a:lnTo>
                  <a:pt x="462" y="192"/>
                </a:lnTo>
                <a:lnTo>
                  <a:pt x="468" y="1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lIns="0" tIns="0" rIns="0" bIns="0" anchor="ctr"/>
          <a:lstStyle/>
          <a:p>
            <a:pPr algn="ctr" eaLnBrk="0" hangingPunct="0"/>
            <a:endParaRPr lang="en-US" sz="1200" b="1" dirty="0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57" name="Freeform 113"/>
          <p:cNvSpPr>
            <a:spLocks/>
          </p:cNvSpPr>
          <p:nvPr/>
        </p:nvSpPr>
        <p:spPr bwMode="auto">
          <a:xfrm>
            <a:off x="1453969" y="5632111"/>
            <a:ext cx="677219" cy="596155"/>
          </a:xfrm>
          <a:custGeom>
            <a:avLst/>
            <a:gdLst>
              <a:gd name="T0" fmla="*/ 2147483647 w 12"/>
              <a:gd name="T1" fmla="*/ 0 h 18"/>
              <a:gd name="T2" fmla="*/ 2147483647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0 w 12"/>
              <a:gd name="T15" fmla="*/ 2147483647 h 18"/>
              <a:gd name="T16" fmla="*/ 0 w 12"/>
              <a:gd name="T17" fmla="*/ 2147483647 h 18"/>
              <a:gd name="T18" fmla="*/ 0 w 12"/>
              <a:gd name="T19" fmla="*/ 2147483647 h 18"/>
              <a:gd name="T20" fmla="*/ 2147483647 w 12"/>
              <a:gd name="T21" fmla="*/ 0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" h="18">
                <a:moveTo>
                  <a:pt x="6" y="0"/>
                </a:moveTo>
                <a:lnTo>
                  <a:pt x="6" y="0"/>
                </a:lnTo>
                <a:lnTo>
                  <a:pt x="12" y="6"/>
                </a:lnTo>
                <a:lnTo>
                  <a:pt x="6" y="18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5339" y="5659423"/>
            <a:ext cx="79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DC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56320" y="5631561"/>
            <a:ext cx="70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VA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13965" y="3417930"/>
            <a:ext cx="70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CO</a:t>
            </a:r>
          </a:p>
        </p:txBody>
      </p:sp>
      <p:sp>
        <p:nvSpPr>
          <p:cNvPr id="39" name="Freeform 66"/>
          <p:cNvSpPr>
            <a:spLocks noChangeAspect="1"/>
          </p:cNvSpPr>
          <p:nvPr/>
        </p:nvSpPr>
        <p:spPr bwMode="auto">
          <a:xfrm>
            <a:off x="6355540" y="3144449"/>
            <a:ext cx="849790" cy="555633"/>
          </a:xfrm>
          <a:custGeom>
            <a:avLst/>
            <a:gdLst>
              <a:gd name="T0" fmla="*/ 2147483647 w 348"/>
              <a:gd name="T1" fmla="*/ 2147483647 h 228"/>
              <a:gd name="T2" fmla="*/ 2147483647 w 348"/>
              <a:gd name="T3" fmla="*/ 2147483647 h 228"/>
              <a:gd name="T4" fmla="*/ 2147483647 w 348"/>
              <a:gd name="T5" fmla="*/ 2147483647 h 228"/>
              <a:gd name="T6" fmla="*/ 2147483647 w 348"/>
              <a:gd name="T7" fmla="*/ 2147483647 h 228"/>
              <a:gd name="T8" fmla="*/ 2147483647 w 348"/>
              <a:gd name="T9" fmla="*/ 2147483647 h 228"/>
              <a:gd name="T10" fmla="*/ 2147483647 w 348"/>
              <a:gd name="T11" fmla="*/ 2147483647 h 228"/>
              <a:gd name="T12" fmla="*/ 2147483647 w 348"/>
              <a:gd name="T13" fmla="*/ 2147483647 h 228"/>
              <a:gd name="T14" fmla="*/ 2147483647 w 348"/>
              <a:gd name="T15" fmla="*/ 2147483647 h 228"/>
              <a:gd name="T16" fmla="*/ 2147483647 w 348"/>
              <a:gd name="T17" fmla="*/ 2147483647 h 228"/>
              <a:gd name="T18" fmla="*/ 2147483647 w 348"/>
              <a:gd name="T19" fmla="*/ 2147483647 h 228"/>
              <a:gd name="T20" fmla="*/ 2147483647 w 348"/>
              <a:gd name="T21" fmla="*/ 2147483647 h 228"/>
              <a:gd name="T22" fmla="*/ 2147483647 w 348"/>
              <a:gd name="T23" fmla="*/ 2147483647 h 228"/>
              <a:gd name="T24" fmla="*/ 2147483647 w 348"/>
              <a:gd name="T25" fmla="*/ 2147483647 h 228"/>
              <a:gd name="T26" fmla="*/ 2147483647 w 348"/>
              <a:gd name="T27" fmla="*/ 2147483647 h 228"/>
              <a:gd name="T28" fmla="*/ 2147483647 w 348"/>
              <a:gd name="T29" fmla="*/ 2147483647 h 228"/>
              <a:gd name="T30" fmla="*/ 2147483647 w 348"/>
              <a:gd name="T31" fmla="*/ 2147483647 h 228"/>
              <a:gd name="T32" fmla="*/ 2147483647 w 348"/>
              <a:gd name="T33" fmla="*/ 2147483647 h 228"/>
              <a:gd name="T34" fmla="*/ 2147483647 w 348"/>
              <a:gd name="T35" fmla="*/ 2147483647 h 228"/>
              <a:gd name="T36" fmla="*/ 2147483647 w 348"/>
              <a:gd name="T37" fmla="*/ 2147483647 h 228"/>
              <a:gd name="T38" fmla="*/ 2147483647 w 348"/>
              <a:gd name="T39" fmla="*/ 2147483647 h 228"/>
              <a:gd name="T40" fmla="*/ 2147483647 w 348"/>
              <a:gd name="T41" fmla="*/ 2147483647 h 228"/>
              <a:gd name="T42" fmla="*/ 2147483647 w 348"/>
              <a:gd name="T43" fmla="*/ 2147483647 h 228"/>
              <a:gd name="T44" fmla="*/ 2147483647 w 348"/>
              <a:gd name="T45" fmla="*/ 2147483647 h 228"/>
              <a:gd name="T46" fmla="*/ 2147483647 w 348"/>
              <a:gd name="T47" fmla="*/ 2147483647 h 228"/>
              <a:gd name="T48" fmla="*/ 2147483647 w 348"/>
              <a:gd name="T49" fmla="*/ 2147483647 h 228"/>
              <a:gd name="T50" fmla="*/ 2147483647 w 348"/>
              <a:gd name="T51" fmla="*/ 2147483647 h 228"/>
              <a:gd name="T52" fmla="*/ 2147483647 w 348"/>
              <a:gd name="T53" fmla="*/ 2147483647 h 228"/>
              <a:gd name="T54" fmla="*/ 2147483647 w 348"/>
              <a:gd name="T55" fmla="*/ 2147483647 h 228"/>
              <a:gd name="T56" fmla="*/ 2147483647 w 348"/>
              <a:gd name="T57" fmla="*/ 2147483647 h 228"/>
              <a:gd name="T58" fmla="*/ 2147483647 w 348"/>
              <a:gd name="T59" fmla="*/ 2147483647 h 228"/>
              <a:gd name="T60" fmla="*/ 2147483647 w 348"/>
              <a:gd name="T61" fmla="*/ 2147483647 h 228"/>
              <a:gd name="T62" fmla="*/ 2147483647 w 348"/>
              <a:gd name="T63" fmla="*/ 2147483647 h 228"/>
              <a:gd name="T64" fmla="*/ 2147483647 w 348"/>
              <a:gd name="T65" fmla="*/ 2147483647 h 228"/>
              <a:gd name="T66" fmla="*/ 2147483647 w 348"/>
              <a:gd name="T67" fmla="*/ 2147483647 h 228"/>
              <a:gd name="T68" fmla="*/ 2147483647 w 348"/>
              <a:gd name="T69" fmla="*/ 0 h 228"/>
              <a:gd name="T70" fmla="*/ 2147483647 w 348"/>
              <a:gd name="T71" fmla="*/ 0 h 228"/>
              <a:gd name="T72" fmla="*/ 2147483647 w 348"/>
              <a:gd name="T73" fmla="*/ 2147483647 h 228"/>
              <a:gd name="T74" fmla="*/ 2147483647 w 348"/>
              <a:gd name="T75" fmla="*/ 2147483647 h 228"/>
              <a:gd name="T76" fmla="*/ 2147483647 w 348"/>
              <a:gd name="T77" fmla="*/ 2147483647 h 228"/>
              <a:gd name="T78" fmla="*/ 2147483647 w 348"/>
              <a:gd name="T79" fmla="*/ 2147483647 h 228"/>
              <a:gd name="T80" fmla="*/ 2147483647 w 348"/>
              <a:gd name="T81" fmla="*/ 2147483647 h 228"/>
              <a:gd name="T82" fmla="*/ 2147483647 w 348"/>
              <a:gd name="T83" fmla="*/ 2147483647 h 228"/>
              <a:gd name="T84" fmla="*/ 2147483647 w 348"/>
              <a:gd name="T85" fmla="*/ 2147483647 h 228"/>
              <a:gd name="T86" fmla="*/ 2147483647 w 348"/>
              <a:gd name="T87" fmla="*/ 2147483647 h 228"/>
              <a:gd name="T88" fmla="*/ 2147483647 w 348"/>
              <a:gd name="T89" fmla="*/ 2147483647 h 228"/>
              <a:gd name="T90" fmla="*/ 0 w 348"/>
              <a:gd name="T91" fmla="*/ 2147483647 h 228"/>
              <a:gd name="T92" fmla="*/ 0 w 348"/>
              <a:gd name="T93" fmla="*/ 2147483647 h 228"/>
              <a:gd name="T94" fmla="*/ 2147483647 w 348"/>
              <a:gd name="T95" fmla="*/ 2147483647 h 228"/>
              <a:gd name="T96" fmla="*/ 2147483647 w 348"/>
              <a:gd name="T97" fmla="*/ 2147483647 h 228"/>
              <a:gd name="T98" fmla="*/ 2147483647 w 348"/>
              <a:gd name="T99" fmla="*/ 2147483647 h 228"/>
              <a:gd name="T100" fmla="*/ 2147483647 w 348"/>
              <a:gd name="T101" fmla="*/ 2147483647 h 2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8" h="228">
                <a:moveTo>
                  <a:pt x="90" y="216"/>
                </a:moveTo>
                <a:lnTo>
                  <a:pt x="300" y="180"/>
                </a:lnTo>
                <a:lnTo>
                  <a:pt x="300" y="162"/>
                </a:lnTo>
                <a:lnTo>
                  <a:pt x="312" y="162"/>
                </a:lnTo>
                <a:lnTo>
                  <a:pt x="318" y="168"/>
                </a:lnTo>
                <a:lnTo>
                  <a:pt x="330" y="156"/>
                </a:lnTo>
                <a:lnTo>
                  <a:pt x="330" y="150"/>
                </a:lnTo>
                <a:lnTo>
                  <a:pt x="342" y="138"/>
                </a:lnTo>
                <a:lnTo>
                  <a:pt x="348" y="132"/>
                </a:lnTo>
                <a:lnTo>
                  <a:pt x="348" y="126"/>
                </a:lnTo>
                <a:lnTo>
                  <a:pt x="324" y="108"/>
                </a:lnTo>
                <a:lnTo>
                  <a:pt x="312" y="102"/>
                </a:lnTo>
                <a:lnTo>
                  <a:pt x="312" y="90"/>
                </a:lnTo>
                <a:lnTo>
                  <a:pt x="318" y="90"/>
                </a:lnTo>
                <a:lnTo>
                  <a:pt x="318" y="84"/>
                </a:lnTo>
                <a:lnTo>
                  <a:pt x="312" y="72"/>
                </a:lnTo>
                <a:lnTo>
                  <a:pt x="324" y="60"/>
                </a:lnTo>
                <a:lnTo>
                  <a:pt x="324" y="48"/>
                </a:lnTo>
                <a:lnTo>
                  <a:pt x="330" y="42"/>
                </a:lnTo>
                <a:lnTo>
                  <a:pt x="318" y="36"/>
                </a:lnTo>
                <a:lnTo>
                  <a:pt x="312" y="36"/>
                </a:lnTo>
                <a:lnTo>
                  <a:pt x="306" y="30"/>
                </a:lnTo>
                <a:lnTo>
                  <a:pt x="306" y="18"/>
                </a:lnTo>
                <a:lnTo>
                  <a:pt x="300" y="12"/>
                </a:lnTo>
                <a:lnTo>
                  <a:pt x="294" y="12"/>
                </a:lnTo>
                <a:lnTo>
                  <a:pt x="288" y="0"/>
                </a:lnTo>
                <a:lnTo>
                  <a:pt x="282" y="0"/>
                </a:lnTo>
                <a:lnTo>
                  <a:pt x="246" y="6"/>
                </a:lnTo>
                <a:lnTo>
                  <a:pt x="162" y="24"/>
                </a:lnTo>
                <a:lnTo>
                  <a:pt x="72" y="42"/>
                </a:lnTo>
                <a:lnTo>
                  <a:pt x="42" y="48"/>
                </a:lnTo>
                <a:lnTo>
                  <a:pt x="36" y="30"/>
                </a:lnTo>
                <a:lnTo>
                  <a:pt x="30" y="36"/>
                </a:lnTo>
                <a:lnTo>
                  <a:pt x="12" y="54"/>
                </a:lnTo>
                <a:lnTo>
                  <a:pt x="0" y="60"/>
                </a:lnTo>
                <a:lnTo>
                  <a:pt x="18" y="162"/>
                </a:lnTo>
                <a:lnTo>
                  <a:pt x="30" y="228"/>
                </a:lnTo>
                <a:lnTo>
                  <a:pt x="90" y="2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Freeform 56"/>
          <p:cNvSpPr>
            <a:spLocks noChangeAspect="1"/>
          </p:cNvSpPr>
          <p:nvPr/>
        </p:nvSpPr>
        <p:spPr bwMode="auto">
          <a:xfrm>
            <a:off x="4084661" y="4577956"/>
            <a:ext cx="711019" cy="614061"/>
          </a:xfrm>
          <a:custGeom>
            <a:avLst/>
            <a:gdLst>
              <a:gd name="T0" fmla="*/ 2147483647 w 402"/>
              <a:gd name="T1" fmla="*/ 2147483647 h 348"/>
              <a:gd name="T2" fmla="*/ 2147483647 w 402"/>
              <a:gd name="T3" fmla="*/ 2147483647 h 348"/>
              <a:gd name="T4" fmla="*/ 2147483647 w 402"/>
              <a:gd name="T5" fmla="*/ 2147483647 h 348"/>
              <a:gd name="T6" fmla="*/ 2147483647 w 402"/>
              <a:gd name="T7" fmla="*/ 2147483647 h 348"/>
              <a:gd name="T8" fmla="*/ 2147483647 w 402"/>
              <a:gd name="T9" fmla="*/ 2147483647 h 348"/>
              <a:gd name="T10" fmla="*/ 2147483647 w 402"/>
              <a:gd name="T11" fmla="*/ 2147483647 h 348"/>
              <a:gd name="T12" fmla="*/ 2147483647 w 402"/>
              <a:gd name="T13" fmla="*/ 2147483647 h 348"/>
              <a:gd name="T14" fmla="*/ 2147483647 w 402"/>
              <a:gd name="T15" fmla="*/ 2147483647 h 348"/>
              <a:gd name="T16" fmla="*/ 2147483647 w 402"/>
              <a:gd name="T17" fmla="*/ 2147483647 h 348"/>
              <a:gd name="T18" fmla="*/ 2147483647 w 402"/>
              <a:gd name="T19" fmla="*/ 2147483647 h 348"/>
              <a:gd name="T20" fmla="*/ 2147483647 w 402"/>
              <a:gd name="T21" fmla="*/ 2147483647 h 348"/>
              <a:gd name="T22" fmla="*/ 2147483647 w 402"/>
              <a:gd name="T23" fmla="*/ 2147483647 h 348"/>
              <a:gd name="T24" fmla="*/ 2147483647 w 402"/>
              <a:gd name="T25" fmla="*/ 2147483647 h 348"/>
              <a:gd name="T26" fmla="*/ 2147483647 w 402"/>
              <a:gd name="T27" fmla="*/ 2147483647 h 348"/>
              <a:gd name="T28" fmla="*/ 0 w 402"/>
              <a:gd name="T29" fmla="*/ 2147483647 h 348"/>
              <a:gd name="T30" fmla="*/ 2147483647 w 402"/>
              <a:gd name="T31" fmla="*/ 0 h 348"/>
              <a:gd name="T32" fmla="*/ 2147483647 w 402"/>
              <a:gd name="T33" fmla="*/ 2147483647 h 348"/>
              <a:gd name="T34" fmla="*/ 2147483647 w 402"/>
              <a:gd name="T35" fmla="*/ 2147483647 h 348"/>
              <a:gd name="T36" fmla="*/ 2147483647 w 402"/>
              <a:gd name="T37" fmla="*/ 2147483647 h 348"/>
              <a:gd name="T38" fmla="*/ 2147483647 w 402"/>
              <a:gd name="T39" fmla="*/ 2147483647 h 348"/>
              <a:gd name="T40" fmla="*/ 2147483647 w 402"/>
              <a:gd name="T41" fmla="*/ 2147483647 h 348"/>
              <a:gd name="T42" fmla="*/ 2147483647 w 402"/>
              <a:gd name="T43" fmla="*/ 2147483647 h 348"/>
              <a:gd name="T44" fmla="*/ 2147483647 w 402"/>
              <a:gd name="T45" fmla="*/ 2147483647 h 348"/>
              <a:gd name="T46" fmla="*/ 2147483647 w 402"/>
              <a:gd name="T47" fmla="*/ 2147483647 h 348"/>
              <a:gd name="T48" fmla="*/ 2147483647 w 402"/>
              <a:gd name="T49" fmla="*/ 2147483647 h 348"/>
              <a:gd name="T50" fmla="*/ 2147483647 w 402"/>
              <a:gd name="T51" fmla="*/ 2147483647 h 348"/>
              <a:gd name="T52" fmla="*/ 2147483647 w 402"/>
              <a:gd name="T53" fmla="*/ 2147483647 h 348"/>
              <a:gd name="T54" fmla="*/ 2147483647 w 402"/>
              <a:gd name="T55" fmla="*/ 2147483647 h 348"/>
              <a:gd name="T56" fmla="*/ 2147483647 w 402"/>
              <a:gd name="T57" fmla="*/ 2147483647 h 348"/>
              <a:gd name="T58" fmla="*/ 2147483647 w 402"/>
              <a:gd name="T59" fmla="*/ 2147483647 h 348"/>
              <a:gd name="T60" fmla="*/ 2147483647 w 402"/>
              <a:gd name="T61" fmla="*/ 2147483647 h 348"/>
              <a:gd name="T62" fmla="*/ 2147483647 w 402"/>
              <a:gd name="T63" fmla="*/ 2147483647 h 348"/>
              <a:gd name="T64" fmla="*/ 2147483647 w 402"/>
              <a:gd name="T65" fmla="*/ 2147483647 h 348"/>
              <a:gd name="T66" fmla="*/ 2147483647 w 402"/>
              <a:gd name="T67" fmla="*/ 2147483647 h 348"/>
              <a:gd name="T68" fmla="*/ 2147483647 w 402"/>
              <a:gd name="T69" fmla="*/ 2147483647 h 348"/>
              <a:gd name="T70" fmla="*/ 2147483647 w 402"/>
              <a:gd name="T71" fmla="*/ 2147483647 h 348"/>
              <a:gd name="T72" fmla="*/ 2147483647 w 402"/>
              <a:gd name="T73" fmla="*/ 2147483647 h 348"/>
              <a:gd name="T74" fmla="*/ 2147483647 w 402"/>
              <a:gd name="T75" fmla="*/ 2147483647 h 348"/>
              <a:gd name="T76" fmla="*/ 2147483647 w 402"/>
              <a:gd name="T77" fmla="*/ 2147483647 h 348"/>
              <a:gd name="T78" fmla="*/ 2147483647 w 402"/>
              <a:gd name="T79" fmla="*/ 2147483647 h 348"/>
              <a:gd name="T80" fmla="*/ 2147483647 w 402"/>
              <a:gd name="T81" fmla="*/ 2147483647 h 348"/>
              <a:gd name="T82" fmla="*/ 2147483647 w 402"/>
              <a:gd name="T83" fmla="*/ 2147483647 h 348"/>
              <a:gd name="T84" fmla="*/ 2147483647 w 402"/>
              <a:gd name="T85" fmla="*/ 2147483647 h 348"/>
              <a:gd name="T86" fmla="*/ 2147483647 w 402"/>
              <a:gd name="T87" fmla="*/ 2147483647 h 348"/>
              <a:gd name="T88" fmla="*/ 2147483647 w 402"/>
              <a:gd name="T89" fmla="*/ 2147483647 h 348"/>
              <a:gd name="T90" fmla="*/ 2147483647 w 402"/>
              <a:gd name="T91" fmla="*/ 2147483647 h 348"/>
              <a:gd name="T92" fmla="*/ 2147483647 w 402"/>
              <a:gd name="T93" fmla="*/ 2147483647 h 348"/>
              <a:gd name="T94" fmla="*/ 2147483647 w 402"/>
              <a:gd name="T95" fmla="*/ 2147483647 h 348"/>
              <a:gd name="T96" fmla="*/ 2147483647 w 402"/>
              <a:gd name="T97" fmla="*/ 2147483647 h 348"/>
              <a:gd name="T98" fmla="*/ 2147483647 w 402"/>
              <a:gd name="T99" fmla="*/ 2147483647 h 348"/>
              <a:gd name="T100" fmla="*/ 2147483647 w 402"/>
              <a:gd name="T101" fmla="*/ 2147483647 h 348"/>
              <a:gd name="T102" fmla="*/ 2147483647 w 402"/>
              <a:gd name="T103" fmla="*/ 2147483647 h 348"/>
              <a:gd name="T104" fmla="*/ 2147483647 w 402"/>
              <a:gd name="T105" fmla="*/ 2147483647 h 348"/>
              <a:gd name="T106" fmla="*/ 2147483647 w 402"/>
              <a:gd name="T107" fmla="*/ 2147483647 h 348"/>
              <a:gd name="T108" fmla="*/ 2147483647 w 402"/>
              <a:gd name="T109" fmla="*/ 2147483647 h 348"/>
              <a:gd name="T110" fmla="*/ 2147483647 w 402"/>
              <a:gd name="T111" fmla="*/ 2147483647 h 348"/>
              <a:gd name="T112" fmla="*/ 2147483647 w 402"/>
              <a:gd name="T113" fmla="*/ 2147483647 h 348"/>
              <a:gd name="T114" fmla="*/ 2147483647 w 402"/>
              <a:gd name="T115" fmla="*/ 2147483647 h 348"/>
              <a:gd name="T116" fmla="*/ 2147483647 w 402"/>
              <a:gd name="T117" fmla="*/ 2147483647 h 348"/>
              <a:gd name="T118" fmla="*/ 2147483647 w 402"/>
              <a:gd name="T119" fmla="*/ 2147483647 h 3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02" h="348">
                <a:moveTo>
                  <a:pt x="72" y="324"/>
                </a:moveTo>
                <a:lnTo>
                  <a:pt x="66" y="282"/>
                </a:lnTo>
                <a:lnTo>
                  <a:pt x="66" y="120"/>
                </a:lnTo>
                <a:lnTo>
                  <a:pt x="54" y="120"/>
                </a:lnTo>
                <a:lnTo>
                  <a:pt x="48" y="108"/>
                </a:lnTo>
                <a:lnTo>
                  <a:pt x="48" y="102"/>
                </a:lnTo>
                <a:lnTo>
                  <a:pt x="48" y="96"/>
                </a:lnTo>
                <a:lnTo>
                  <a:pt x="36" y="90"/>
                </a:lnTo>
                <a:lnTo>
                  <a:pt x="36" y="84"/>
                </a:lnTo>
                <a:lnTo>
                  <a:pt x="48" y="78"/>
                </a:lnTo>
                <a:lnTo>
                  <a:pt x="48" y="72"/>
                </a:lnTo>
                <a:lnTo>
                  <a:pt x="48" y="66"/>
                </a:lnTo>
                <a:lnTo>
                  <a:pt x="42" y="66"/>
                </a:lnTo>
                <a:lnTo>
                  <a:pt x="42" y="60"/>
                </a:lnTo>
                <a:lnTo>
                  <a:pt x="36" y="66"/>
                </a:lnTo>
                <a:lnTo>
                  <a:pt x="30" y="60"/>
                </a:lnTo>
                <a:lnTo>
                  <a:pt x="18" y="54"/>
                </a:lnTo>
                <a:lnTo>
                  <a:pt x="24" y="54"/>
                </a:lnTo>
                <a:lnTo>
                  <a:pt x="12" y="36"/>
                </a:lnTo>
                <a:lnTo>
                  <a:pt x="6" y="30"/>
                </a:lnTo>
                <a:lnTo>
                  <a:pt x="6" y="24"/>
                </a:lnTo>
                <a:lnTo>
                  <a:pt x="0" y="6"/>
                </a:lnTo>
                <a:lnTo>
                  <a:pt x="228" y="0"/>
                </a:lnTo>
                <a:lnTo>
                  <a:pt x="234" y="6"/>
                </a:lnTo>
                <a:lnTo>
                  <a:pt x="246" y="18"/>
                </a:lnTo>
                <a:lnTo>
                  <a:pt x="246" y="24"/>
                </a:lnTo>
                <a:lnTo>
                  <a:pt x="240" y="30"/>
                </a:lnTo>
                <a:lnTo>
                  <a:pt x="240" y="48"/>
                </a:lnTo>
                <a:lnTo>
                  <a:pt x="258" y="78"/>
                </a:lnTo>
                <a:lnTo>
                  <a:pt x="282" y="96"/>
                </a:lnTo>
                <a:lnTo>
                  <a:pt x="294" y="102"/>
                </a:lnTo>
                <a:lnTo>
                  <a:pt x="294" y="132"/>
                </a:lnTo>
                <a:lnTo>
                  <a:pt x="306" y="132"/>
                </a:lnTo>
                <a:lnTo>
                  <a:pt x="306" y="120"/>
                </a:lnTo>
                <a:lnTo>
                  <a:pt x="318" y="126"/>
                </a:lnTo>
                <a:lnTo>
                  <a:pt x="330" y="132"/>
                </a:lnTo>
                <a:lnTo>
                  <a:pt x="330" y="138"/>
                </a:lnTo>
                <a:lnTo>
                  <a:pt x="324" y="150"/>
                </a:lnTo>
                <a:lnTo>
                  <a:pt x="324" y="162"/>
                </a:lnTo>
                <a:lnTo>
                  <a:pt x="318" y="168"/>
                </a:lnTo>
                <a:lnTo>
                  <a:pt x="318" y="180"/>
                </a:lnTo>
                <a:lnTo>
                  <a:pt x="324" y="192"/>
                </a:lnTo>
                <a:lnTo>
                  <a:pt x="342" y="198"/>
                </a:lnTo>
                <a:lnTo>
                  <a:pt x="342" y="204"/>
                </a:lnTo>
                <a:lnTo>
                  <a:pt x="354" y="204"/>
                </a:lnTo>
                <a:lnTo>
                  <a:pt x="360" y="210"/>
                </a:lnTo>
                <a:lnTo>
                  <a:pt x="372" y="216"/>
                </a:lnTo>
                <a:lnTo>
                  <a:pt x="372" y="228"/>
                </a:lnTo>
                <a:lnTo>
                  <a:pt x="378" y="240"/>
                </a:lnTo>
                <a:lnTo>
                  <a:pt x="372" y="246"/>
                </a:lnTo>
                <a:lnTo>
                  <a:pt x="372" y="252"/>
                </a:lnTo>
                <a:lnTo>
                  <a:pt x="378" y="258"/>
                </a:lnTo>
                <a:lnTo>
                  <a:pt x="384" y="264"/>
                </a:lnTo>
                <a:lnTo>
                  <a:pt x="384" y="270"/>
                </a:lnTo>
                <a:lnTo>
                  <a:pt x="384" y="264"/>
                </a:lnTo>
                <a:lnTo>
                  <a:pt x="384" y="258"/>
                </a:lnTo>
                <a:lnTo>
                  <a:pt x="390" y="258"/>
                </a:lnTo>
                <a:lnTo>
                  <a:pt x="390" y="264"/>
                </a:lnTo>
                <a:lnTo>
                  <a:pt x="396" y="270"/>
                </a:lnTo>
                <a:lnTo>
                  <a:pt x="402" y="276"/>
                </a:lnTo>
                <a:lnTo>
                  <a:pt x="396" y="276"/>
                </a:lnTo>
                <a:lnTo>
                  <a:pt x="396" y="300"/>
                </a:lnTo>
                <a:lnTo>
                  <a:pt x="390" y="300"/>
                </a:lnTo>
                <a:lnTo>
                  <a:pt x="378" y="306"/>
                </a:lnTo>
                <a:lnTo>
                  <a:pt x="372" y="324"/>
                </a:lnTo>
                <a:lnTo>
                  <a:pt x="372" y="330"/>
                </a:lnTo>
                <a:lnTo>
                  <a:pt x="366" y="330"/>
                </a:lnTo>
                <a:lnTo>
                  <a:pt x="372" y="330"/>
                </a:lnTo>
                <a:lnTo>
                  <a:pt x="372" y="336"/>
                </a:lnTo>
                <a:lnTo>
                  <a:pt x="378" y="336"/>
                </a:lnTo>
                <a:lnTo>
                  <a:pt x="372" y="336"/>
                </a:lnTo>
                <a:lnTo>
                  <a:pt x="366" y="348"/>
                </a:lnTo>
                <a:lnTo>
                  <a:pt x="330" y="348"/>
                </a:lnTo>
                <a:lnTo>
                  <a:pt x="336" y="330"/>
                </a:lnTo>
                <a:lnTo>
                  <a:pt x="342" y="324"/>
                </a:lnTo>
                <a:lnTo>
                  <a:pt x="342" y="318"/>
                </a:lnTo>
                <a:lnTo>
                  <a:pt x="336" y="312"/>
                </a:lnTo>
                <a:lnTo>
                  <a:pt x="330" y="312"/>
                </a:lnTo>
                <a:lnTo>
                  <a:pt x="72" y="3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7762" y="4684931"/>
            <a:ext cx="79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MO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37766" y="3171380"/>
            <a:ext cx="98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1159963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CGC works with state, federal and international stakeholders through multiple stages GB creation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690129"/>
              </p:ext>
            </p:extLst>
          </p:nvPr>
        </p:nvGraphicFramePr>
        <p:xfrm>
          <a:off x="291022" y="1461108"/>
          <a:ext cx="85629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03940" y="5728308"/>
            <a:ext cx="8137140" cy="381000"/>
          </a:xfrm>
          <a:prstGeom prst="rect">
            <a:avLst/>
          </a:prstGeom>
          <a:solidFill>
            <a:srgbClr val="4B7B27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See Resource Center on CGC Website for Past Green Bank Studies</a:t>
            </a:r>
          </a:p>
        </p:txBody>
      </p:sp>
    </p:spTree>
    <p:extLst>
      <p:ext uri="{BB962C8B-B14F-4D97-AF65-F5344CB8AC3E}">
        <p14:creationId xmlns:p14="http://schemas.microsoft.com/office/powerpoint/2010/main" val="3107767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Thank You</a:t>
            </a:r>
          </a:p>
        </p:txBody>
      </p:sp>
      <p:sp>
        <p:nvSpPr>
          <p:cNvPr id="2765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Reed </a:t>
            </a:r>
            <a:r>
              <a:rPr lang="en-US" altLang="en-US" dirty="0" err="1"/>
              <a:t>Hundt</a:t>
            </a:r>
            <a:r>
              <a:rPr lang="en-US" altLang="en-US" dirty="0"/>
              <a:t>, Chief Executive Officer</a:t>
            </a:r>
          </a:p>
          <a:p>
            <a:r>
              <a:rPr lang="en-US" altLang="en-US" dirty="0"/>
              <a:t>rehunt@gmail.com</a:t>
            </a:r>
          </a:p>
          <a:p>
            <a:r>
              <a:rPr lang="en-US" altLang="en-US" dirty="0"/>
              <a:t>Jeffrey Schub, Executive Director</a:t>
            </a:r>
          </a:p>
          <a:p>
            <a:r>
              <a:rPr lang="en-US" altLang="en-US" dirty="0"/>
              <a:t>jeff@coalitionforgreencapital.com</a:t>
            </a:r>
          </a:p>
          <a:p>
            <a:r>
              <a:rPr lang="en-US" altLang="en-US" dirty="0"/>
              <a:t>Twitter: @</a:t>
            </a:r>
            <a:r>
              <a:rPr lang="en-US" altLang="en-US" dirty="0" err="1"/>
              <a:t>CGreenCapital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93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CGC is expanding Green Bank footprint around the world with support of leading foundations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Green Banks created by CGC have sparked </a:t>
            </a:r>
            <a:r>
              <a:rPr lang="en-US" b="1" dirty="0">
                <a:solidFill>
                  <a:srgbClr val="4B7B27"/>
                </a:solidFill>
              </a:rPr>
              <a:t>$2B investment</a:t>
            </a:r>
          </a:p>
          <a:p>
            <a:r>
              <a:rPr lang="en-US" dirty="0"/>
              <a:t>CGC a driving force behind </a:t>
            </a:r>
            <a:r>
              <a:rPr lang="en-US" b="1" dirty="0">
                <a:solidFill>
                  <a:srgbClr val="4B7B27"/>
                </a:solidFill>
              </a:rPr>
              <a:t>expanding Green Bank interest</a:t>
            </a:r>
          </a:p>
          <a:p>
            <a:pPr lvl="1"/>
            <a:r>
              <a:rPr lang="en-US" dirty="0"/>
              <a:t>Working in 15 states to create state Green Banks</a:t>
            </a:r>
          </a:p>
          <a:p>
            <a:pPr lvl="1"/>
            <a:r>
              <a:rPr lang="en-US" dirty="0"/>
              <a:t>Partnering with Congressional leaders to create National GB</a:t>
            </a:r>
          </a:p>
          <a:p>
            <a:pPr lvl="1"/>
            <a:r>
              <a:rPr lang="en-US" dirty="0"/>
              <a:t>Ramping up Int’l work to explore Green Bank opportunity in developing nations to meet Paris climate promises</a:t>
            </a:r>
          </a:p>
          <a:p>
            <a:r>
              <a:rPr lang="en-US" dirty="0"/>
              <a:t>Funding from </a:t>
            </a:r>
            <a:r>
              <a:rPr lang="en-US" b="1" dirty="0">
                <a:solidFill>
                  <a:srgbClr val="4B7B27"/>
                </a:solidFill>
              </a:rPr>
              <a:t>largest environmental foundations</a:t>
            </a:r>
            <a:r>
              <a:rPr lang="en-US" dirty="0"/>
              <a:t>, including Hewlett, </a:t>
            </a:r>
            <a:r>
              <a:rPr lang="en-US" dirty="0" err="1"/>
              <a:t>ClimateWorks</a:t>
            </a:r>
            <a:r>
              <a:rPr lang="en-US" dirty="0"/>
              <a:t>, Energy Foundation &amp; RBF</a:t>
            </a:r>
          </a:p>
          <a:p>
            <a:r>
              <a:rPr lang="en-US" b="1" dirty="0">
                <a:solidFill>
                  <a:srgbClr val="4B7B27"/>
                </a:solidFill>
              </a:rPr>
              <a:t>Partner</a:t>
            </a:r>
            <a:r>
              <a:rPr lang="en-US" dirty="0">
                <a:solidFill>
                  <a:srgbClr val="4B7B27"/>
                </a:solidFill>
              </a:rPr>
              <a:t> </a:t>
            </a:r>
            <a:r>
              <a:rPr lang="en-US" dirty="0"/>
              <a:t>with government leaders and NGOs</a:t>
            </a:r>
          </a:p>
          <a:p>
            <a:pPr lvl="1"/>
            <a:r>
              <a:rPr lang="en-US" dirty="0"/>
              <a:t>Engage with Obama WH, DOE, USDA, CEQ, EPA &amp; state energy offices</a:t>
            </a:r>
          </a:p>
          <a:p>
            <a:pPr lvl="1"/>
            <a:r>
              <a:rPr lang="en-US" dirty="0"/>
              <a:t>Work with NRDC, NASEO, ACEEE, OECD &amp; IADB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0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0584" y="1664043"/>
            <a:ext cx="7710416" cy="457200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0584" y="1645693"/>
            <a:ext cx="8562833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Green Bank Introduction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Landscape &amp; Outcomes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Green Bank Creation &amp; Design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Global Green Bank Trends &amp; Lessons Learned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CGC’s Green Bank Projects &amp; Ways We Can Help</a:t>
            </a:r>
          </a:p>
        </p:txBody>
      </p:sp>
    </p:spTree>
    <p:extLst>
      <p:ext uri="{BB962C8B-B14F-4D97-AF65-F5344CB8AC3E}">
        <p14:creationId xmlns:p14="http://schemas.microsoft.com/office/powerpoint/2010/main" val="184832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Banks</a:t>
            </a:r>
            <a:r>
              <a:rPr lang="en-US" dirty="0">
                <a:latin typeface="+mj-lt"/>
              </a:rPr>
              <a:t> fill financing gaps &amp; stimulate demand to make clean energy markets grow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7707" y="2966304"/>
            <a:ext cx="2728586" cy="1219200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Green Bank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19727" y="4839128"/>
            <a:ext cx="2126293" cy="11806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Inefficient Capital Markets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694170" y="4839128"/>
            <a:ext cx="2126293" cy="11806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Tepid Consumer Demand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2472690" y="5162764"/>
            <a:ext cx="713905" cy="533400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5959153" y="5162764"/>
            <a:ext cx="713905" cy="533400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07707" y="4839128"/>
            <a:ext cx="2728586" cy="11806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Clean Energy Market</a:t>
            </a:r>
          </a:p>
        </p:txBody>
      </p:sp>
      <p:sp>
        <p:nvSpPr>
          <p:cNvPr id="11" name="Bent-Up Arrow 10"/>
          <p:cNvSpPr/>
          <p:nvPr/>
        </p:nvSpPr>
        <p:spPr bwMode="auto">
          <a:xfrm flipH="1" flipV="1">
            <a:off x="1043937" y="3434934"/>
            <a:ext cx="1981201" cy="1361014"/>
          </a:xfrm>
          <a:prstGeom prst="bentUpArrow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304" y="3038223"/>
            <a:ext cx="23622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srgbClr val="000000"/>
                </a:solidFill>
              </a:rPr>
              <a:t>Deploy public-purpose capital efficiently to maximize total investment</a:t>
            </a:r>
          </a:p>
        </p:txBody>
      </p:sp>
      <p:sp>
        <p:nvSpPr>
          <p:cNvPr id="13" name="Bent-Up Arrow 12"/>
          <p:cNvSpPr/>
          <p:nvPr/>
        </p:nvSpPr>
        <p:spPr bwMode="auto">
          <a:xfrm flipV="1">
            <a:off x="6126481" y="3439586"/>
            <a:ext cx="1981201" cy="1361014"/>
          </a:xfrm>
          <a:prstGeom prst="bentUpArrow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646" y="3160406"/>
            <a:ext cx="23622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srgbClr val="000000"/>
                </a:solidFill>
              </a:rPr>
              <a:t>Implement new market behavior and lower price to spark demand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726" y="1542871"/>
            <a:ext cx="836707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2400" i="1" dirty="0">
                <a:solidFill>
                  <a:srgbClr val="000000"/>
                </a:solidFill>
              </a:rPr>
              <a:t>A Green Bank is a dedicated financing entity that drives private investment with limited public resources to accelerate the growth of clean energy markets</a:t>
            </a:r>
          </a:p>
        </p:txBody>
      </p:sp>
    </p:spTree>
    <p:extLst>
      <p:ext uri="{BB962C8B-B14F-4D97-AF65-F5344CB8AC3E}">
        <p14:creationId xmlns:p14="http://schemas.microsoft.com/office/powerpoint/2010/main" val="194612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Green Banks? Because of importance of dedicated local institutions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0513" y="1646238"/>
          <a:ext cx="85629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Banks follow common principles, tailored to fit market needs &amp; policy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84" y="2009106"/>
            <a:ext cx="8562833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Utilizes public-purpose dollars to </a:t>
            </a:r>
            <a:r>
              <a:rPr lang="en-US" b="1" u="sng" dirty="0">
                <a:solidFill>
                  <a:srgbClr val="4B7B27"/>
                </a:solidFill>
              </a:rPr>
              <a:t>leverage</a:t>
            </a:r>
            <a:r>
              <a:rPr lang="en-US" dirty="0">
                <a:solidFill>
                  <a:srgbClr val="4B7B27"/>
                </a:solidFill>
              </a:rPr>
              <a:t> </a:t>
            </a:r>
            <a:r>
              <a:rPr lang="en-US" dirty="0"/>
              <a:t>private capital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u="sng" dirty="0">
                <a:solidFill>
                  <a:srgbClr val="4B7B27"/>
                </a:solidFill>
              </a:rPr>
              <a:t>financing</a:t>
            </a:r>
            <a:r>
              <a:rPr lang="en-US" dirty="0">
                <a:solidFill>
                  <a:srgbClr val="4B7B27"/>
                </a:solidFill>
              </a:rPr>
              <a:t> </a:t>
            </a:r>
            <a:r>
              <a:rPr lang="en-US" dirty="0"/>
              <a:t>to underserved market sectors</a:t>
            </a:r>
          </a:p>
          <a:p>
            <a:endParaRPr lang="en-US" dirty="0"/>
          </a:p>
          <a:p>
            <a:r>
              <a:rPr lang="en-US" dirty="0"/>
              <a:t>Is </a:t>
            </a:r>
            <a:r>
              <a:rPr lang="en-US" b="1" u="sng" dirty="0">
                <a:solidFill>
                  <a:srgbClr val="4B7B27"/>
                </a:solidFill>
              </a:rPr>
              <a:t>market-oriented</a:t>
            </a:r>
            <a:r>
              <a:rPr lang="en-US" dirty="0"/>
              <a:t>, and aims to increase consumer protection, information transparency, and ease of adoption</a:t>
            </a:r>
          </a:p>
          <a:p>
            <a:endParaRPr lang="en-US" dirty="0"/>
          </a:p>
          <a:p>
            <a:r>
              <a:rPr lang="en-US" dirty="0"/>
              <a:t>Is </a:t>
            </a:r>
            <a:r>
              <a:rPr lang="en-US" b="1" u="sng" dirty="0">
                <a:solidFill>
                  <a:srgbClr val="4B7B27"/>
                </a:solidFill>
              </a:rPr>
              <a:t>steadfast</a:t>
            </a:r>
            <a:r>
              <a:rPr lang="en-US" dirty="0">
                <a:solidFill>
                  <a:srgbClr val="4B7B27"/>
                </a:solidFill>
              </a:rPr>
              <a:t> </a:t>
            </a:r>
            <a:r>
              <a:rPr lang="en-US" dirty="0"/>
              <a:t>in the face of changing political landscape, budget changes, and administrative priorities</a:t>
            </a:r>
          </a:p>
          <a:p>
            <a:endParaRPr lang="en-US" dirty="0"/>
          </a:p>
          <a:p>
            <a:r>
              <a:rPr lang="en-US" dirty="0"/>
              <a:t>Is a </a:t>
            </a:r>
            <a:r>
              <a:rPr lang="en-US" b="1" u="sng" dirty="0">
                <a:solidFill>
                  <a:srgbClr val="4B7B27"/>
                </a:solidFill>
              </a:rPr>
              <a:t>flexible and adaptable</a:t>
            </a:r>
            <a:r>
              <a:rPr lang="en-US" b="1" dirty="0">
                <a:solidFill>
                  <a:srgbClr val="4B7B27"/>
                </a:solidFill>
              </a:rPr>
              <a:t> </a:t>
            </a:r>
            <a:r>
              <a:rPr lang="en-US" dirty="0"/>
              <a:t>institution that reacts to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9303" y="1451720"/>
            <a:ext cx="7205395" cy="457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i="1" u="sng" dirty="0">
                <a:solidFill>
                  <a:srgbClr val="000000"/>
                </a:solidFill>
              </a:rPr>
              <a:t>Green Bank Guiding Principles of Operation</a:t>
            </a:r>
          </a:p>
        </p:txBody>
      </p:sp>
    </p:spTree>
    <p:extLst>
      <p:ext uri="{BB962C8B-B14F-4D97-AF65-F5344CB8AC3E}">
        <p14:creationId xmlns:p14="http://schemas.microsoft.com/office/powerpoint/2010/main" val="417292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Banks utilize a common set of techniques and finance tools to address targeted market barriers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198475" y="1652560"/>
            <a:ext cx="2770496" cy="766152"/>
          </a:xfrm>
          <a:prstGeom prst="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FFFFFF"/>
                </a:solidFill>
              </a:rPr>
              <a:t>Multiple </a:t>
            </a:r>
          </a:p>
          <a:p>
            <a:pPr algn="ctr" defTabSz="457200">
              <a:defRPr/>
            </a:pPr>
            <a:r>
              <a:rPr lang="en-US" sz="2400" b="1" dirty="0">
                <a:solidFill>
                  <a:srgbClr val="FFFFFF"/>
                </a:solidFill>
              </a:rPr>
              <a:t>Finance Tools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92524" y="2418712"/>
            <a:ext cx="2758952" cy="17291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Loans</a:t>
            </a:r>
          </a:p>
          <a:p>
            <a:pPr marL="285750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Credit Enhancement</a:t>
            </a:r>
          </a:p>
          <a:p>
            <a:pPr marL="285750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Warehousing &amp; Securitization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2150" y="2161911"/>
            <a:ext cx="2770496" cy="766152"/>
          </a:xfrm>
          <a:prstGeom prst="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FFFFFF"/>
                </a:solidFill>
              </a:rPr>
              <a:t>Innovative</a:t>
            </a:r>
          </a:p>
          <a:p>
            <a:pPr algn="ctr" defTabSz="457200">
              <a:defRPr/>
            </a:pPr>
            <a:r>
              <a:rPr lang="en-US" sz="2400" b="1" dirty="0">
                <a:solidFill>
                  <a:srgbClr val="FFFFFF"/>
                </a:solidFill>
              </a:rPr>
              <a:t>Mechanisms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2150" y="2928063"/>
            <a:ext cx="2758952" cy="17291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PACE/Local Improvement Charges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On-Bill Recovery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ESAs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1304" y="2161911"/>
            <a:ext cx="2770496" cy="766152"/>
          </a:xfrm>
          <a:prstGeom prst="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FFFFFF"/>
                </a:solidFill>
              </a:rPr>
              <a:t>Market Development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01304" y="2928063"/>
            <a:ext cx="2758952" cy="17291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Contractor Training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Info Transparency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Standardization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Demand Aggregation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661139" y="5012682"/>
            <a:ext cx="3821723" cy="8777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>
                <a:ln>
                  <a:noFill/>
                </a:ln>
                <a:solidFill>
                  <a:srgbClr val="4B7B27"/>
                </a:solidFill>
                <a:effectLst/>
                <a:latin typeface="+mj-lt"/>
              </a:rPr>
              <a:t>Efficient &amp; Rapid Market Growth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4021016" y="4190847"/>
            <a:ext cx="1101969" cy="69458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 flipV="1">
            <a:off x="1289540" y="4758348"/>
            <a:ext cx="1172307" cy="953965"/>
          </a:xfrm>
          <a:prstGeom prst="bentArrow">
            <a:avLst>
              <a:gd name="adj1" fmla="val 3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flipH="1" flipV="1">
            <a:off x="6682153" y="4758348"/>
            <a:ext cx="1172307" cy="953965"/>
          </a:xfrm>
          <a:prstGeom prst="bentArrow">
            <a:avLst>
              <a:gd name="adj1" fmla="val 3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6064"/>
      </p:ext>
    </p:extLst>
  </p:cSld>
  <p:clrMapOvr>
    <a:masterClrMapping/>
  </p:clrMapOvr>
</p:sld>
</file>

<file path=ppt/theme/theme1.xml><?xml version="1.0" encoding="utf-8"?>
<a:theme xmlns:a="http://schemas.openxmlformats.org/drawingml/2006/main" name="GBA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6A82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6A82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BA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6A82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6A82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3706</TotalTime>
  <Words>2108</Words>
  <Application>Microsoft Office PowerPoint</Application>
  <PresentationFormat>On-screen Show (4:3)</PresentationFormat>
  <Paragraphs>425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宋体</vt:lpstr>
      <vt:lpstr>Arial</vt:lpstr>
      <vt:lpstr>Calibri</vt:lpstr>
      <vt:lpstr>Georgia</vt:lpstr>
      <vt:lpstr>Helvetica Light</vt:lpstr>
      <vt:lpstr>Trebuchet MS</vt:lpstr>
      <vt:lpstr>GBA 2</vt:lpstr>
      <vt:lpstr>1_GBA 2</vt:lpstr>
      <vt:lpstr>CGC &amp; The Green Bank Financing Model to Accelerate Clean Energy Market Growth</vt:lpstr>
      <vt:lpstr>Green Bank financing can drive private investment, business growth, energy savings, CO2 reductions</vt:lpstr>
      <vt:lpstr>CGC is the leading expert on Green Bank model &amp; institution formation</vt:lpstr>
      <vt:lpstr>CGC is expanding Green Bank footprint around the world with support of leading foundations</vt:lpstr>
      <vt:lpstr>Table of Contents</vt:lpstr>
      <vt:lpstr>Green Banks fill financing gaps &amp; stimulate demand to make clean energy markets grow</vt:lpstr>
      <vt:lpstr>Why Green Banks? Because of importance of dedicated local institutions</vt:lpstr>
      <vt:lpstr>Green Banks follow common principles, tailored to fit market needs &amp; policy objectives</vt:lpstr>
      <vt:lpstr>Green Banks utilize a common set of techniques and finance tools to address targeted market barriers</vt:lpstr>
      <vt:lpstr>Green Bank can proactively design and offer holistic products and programs, or respond to market needs</vt:lpstr>
      <vt:lpstr>Financing structured so that end customer repayment plus remaining energy bill is less than prior energy bill </vt:lpstr>
      <vt:lpstr>Green Bank approach delivers unique benefits vs. other policy approaches</vt:lpstr>
      <vt:lpstr>Table of Contents</vt:lpstr>
      <vt:lpstr>Operating Green Banks have already driven USD $22B investment, proven the model works</vt:lpstr>
      <vt:lpstr>6 Green Banks of the Green Bank Network have financed projects across renewables and efficiency</vt:lpstr>
      <vt:lpstr>Case Study: Longest-running Green Bank in CT shows that the model works</vt:lpstr>
      <vt:lpstr>Table of Contents</vt:lpstr>
      <vt:lpstr>Three common forms of GBs, with varying degrees of reliance on government for creation, capital, power</vt:lpstr>
      <vt:lpstr>Successful examples of operating GBs in all forms</vt:lpstr>
      <vt:lpstr>Long-list of potential U.S. Green Bank capital sources – must be low-cost and patient (i.e. public purpose)</vt:lpstr>
      <vt:lpstr>And National GBs abroad can use range of capital sources for locally-determined investment needs</vt:lpstr>
      <vt:lpstr>Growing set of proven products and solutions to address range of potential target markets in the U.S.</vt:lpstr>
      <vt:lpstr>Table of Contents</vt:lpstr>
      <vt:lpstr>In the U.S., the Green Bank model is successful and growing</vt:lpstr>
      <vt:lpstr>Large increase in interest from Foundation &amp; Private sector to offer public-purpose dollars for this cause</vt:lpstr>
      <vt:lpstr>New Green Banks are being explored from largest market (India) to smallest (DC)</vt:lpstr>
      <vt:lpstr>Increasing recognition of Green Bank model by global institutions and experts</vt:lpstr>
      <vt:lpstr>And now Green Bank interest is growing, including in emerging markets</vt:lpstr>
      <vt:lpstr>The New Green Bank Network, launched at COP21, is a new hub for Green Bank know-how</vt:lpstr>
      <vt:lpstr>Table of Contents</vt:lpstr>
      <vt:lpstr>CGC supports governments in multiple ways to conceive of concept, design institution &amp; implement</vt:lpstr>
      <vt:lpstr>In the U.S., state &amp; local Green Banks are spreading, with growing interest from all regions</vt:lpstr>
      <vt:lpstr>CGC works with state, federal and international stakeholders through multiple stages GB creation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Clean Energy Markets Quickly with Green Bank Financing &amp; Market Development</dc:title>
  <dc:creator>Jeffrey Schub</dc:creator>
  <cp:lastModifiedBy>Jeffrey Schub</cp:lastModifiedBy>
  <cp:revision>90</cp:revision>
  <dcterms:created xsi:type="dcterms:W3CDTF">2016-01-07T23:32:02Z</dcterms:created>
  <dcterms:modified xsi:type="dcterms:W3CDTF">2017-04-17T12:35:21Z</dcterms:modified>
</cp:coreProperties>
</file>